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Montserrat" panose="00000500000000000000" pitchFamily="2" charset="0"/>
      <p:regular r:id="rId17"/>
      <p:bold r:id="rId18"/>
      <p:italic r:id="rId19"/>
      <p:boldItalic r:id="rId20"/>
    </p:embeddedFont>
    <p:embeddedFont>
      <p:font typeface="Oswald" panose="00000500000000000000" pitchFamily="2" charset="0"/>
      <p:regular r:id="rId21"/>
      <p:bold r:id="rId22"/>
    </p:embeddedFont>
    <p:embeddedFont>
      <p:font typeface="Playfair Display" panose="000005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slide_cvnmgeaofykwtgvbbrv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slide_cvnmgeaofykwtgvbbrvj: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Created from: https://outlook.office.com/mail/</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slide_lkozzcsmprnqyoooqdgu: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slide_lkozzcsmprnqyoooqdgu: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from: https://blog.stanbridge.edu/?p=77558</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slide_neqgkqyeivhytifluur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slide_neqgkqyeivhytifluurt: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slide_lconcdsasjaaabvqyiox: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slide_lconcdsasjaaabvqyiox: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from: https://www.cw.edu/programs/school-of-health-professions-aas-medical-assistant-management/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slide_onghrocfoubvzmlbxcld: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slide_onghrocfoubvzmlbxcld: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317a92c9ad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317a92c9ad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317a92c9ad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317a92c9ad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slide_rttxxlknzvrnqckzwxb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slide_rttxxlknzvrnqckzwxby: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from: https://onlinenursing.duq.edu/blog/nurse-educator-role/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slide_idosrmqsqaedgqayjdt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slide_idosrmqsqaedgqayjdte: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317a92c9ad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317a92c9ad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slide_ujjwhdqkyidjuhoidcf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slide_ujjwhdqkyidjuhoidcfh: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slide_veodgwtmprddzwtpgwj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slide_veodgwtmprddzwtpgwjx: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from: https://www.freepik.com/premium-ai-image/school-curriculum-planning-with-teachers-reviewing-educational-materials-organized-setting-sharp-focus-bright-lighting_357887302.htm</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slide_vebpzqkkxedelyskwye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slide_vebpzqkkxedelyskwyei: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317a92c9ad_0_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317a92c9ad_0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rmAutofit/>
          </a:bodyPr>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highlight>
                  <a:schemeClr val="dk1"/>
                </a:highlight>
              </a:defRPr>
            </a:lvl1pPr>
            <a:lvl2pPr marL="914400" lvl="1" indent="-317500" algn="ctr">
              <a:spcBef>
                <a:spcPts val="0"/>
              </a:spcBef>
              <a:spcAft>
                <a:spcPts val="0"/>
              </a:spcAft>
              <a:buSzPts val="1400"/>
              <a:buChar char="○"/>
              <a:defRPr>
                <a:highlight>
                  <a:schemeClr val="dk1"/>
                </a:highlight>
              </a:defRPr>
            </a:lvl2pPr>
            <a:lvl3pPr marL="1371600" lvl="2" indent="-317500" algn="ctr">
              <a:spcBef>
                <a:spcPts val="0"/>
              </a:spcBef>
              <a:spcAft>
                <a:spcPts val="0"/>
              </a:spcAft>
              <a:buSzPts val="1400"/>
              <a:buChar char="■"/>
              <a:defRPr>
                <a:highlight>
                  <a:schemeClr val="dk1"/>
                </a:highlight>
              </a:defRPr>
            </a:lvl3pPr>
            <a:lvl4pPr marL="1828800" lvl="3" indent="-317500" algn="ctr">
              <a:spcBef>
                <a:spcPts val="0"/>
              </a:spcBef>
              <a:spcAft>
                <a:spcPts val="0"/>
              </a:spcAft>
              <a:buSzPts val="1400"/>
              <a:buChar char="●"/>
              <a:defRPr>
                <a:highlight>
                  <a:schemeClr val="dk1"/>
                </a:highlight>
              </a:defRPr>
            </a:lvl4pPr>
            <a:lvl5pPr marL="2286000" lvl="4" indent="-317500" algn="ctr">
              <a:spcBef>
                <a:spcPts val="0"/>
              </a:spcBef>
              <a:spcAft>
                <a:spcPts val="0"/>
              </a:spcAft>
              <a:buSzPts val="1400"/>
              <a:buChar char="○"/>
              <a:defRPr>
                <a:highlight>
                  <a:schemeClr val="dk1"/>
                </a:highlight>
              </a:defRPr>
            </a:lvl5pPr>
            <a:lvl6pPr marL="2743200" lvl="5" indent="-317500" algn="ctr">
              <a:spcBef>
                <a:spcPts val="0"/>
              </a:spcBef>
              <a:spcAft>
                <a:spcPts val="0"/>
              </a:spcAft>
              <a:buSzPts val="1400"/>
              <a:buChar char="■"/>
              <a:defRPr>
                <a:highlight>
                  <a:schemeClr val="dk1"/>
                </a:highlight>
              </a:defRPr>
            </a:lvl6pPr>
            <a:lvl7pPr marL="3200400" lvl="6" indent="-317500" algn="ctr">
              <a:spcBef>
                <a:spcPts val="0"/>
              </a:spcBef>
              <a:spcAft>
                <a:spcPts val="0"/>
              </a:spcAft>
              <a:buSzPts val="1400"/>
              <a:buChar char="●"/>
              <a:defRPr>
                <a:highlight>
                  <a:schemeClr val="dk1"/>
                </a:highlight>
              </a:defRPr>
            </a:lvl7pPr>
            <a:lvl8pPr marL="3657600" lvl="7" indent="-317500" algn="ctr">
              <a:spcBef>
                <a:spcPts val="0"/>
              </a:spcBef>
              <a:spcAft>
                <a:spcPts val="0"/>
              </a:spcAft>
              <a:buSzPts val="1400"/>
              <a:buChar char="○"/>
              <a:defRPr>
                <a:highlight>
                  <a:schemeClr val="dk1"/>
                </a:highlight>
              </a:defRPr>
            </a:lvl8pPr>
            <a:lvl9pPr marL="4114800" lvl="8" indent="-317500" algn="ctr">
              <a:spcBef>
                <a:spcPts val="0"/>
              </a:spcBef>
              <a:spcAft>
                <a:spcPts val="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highlight>
                  <a:schemeClr val="lt1"/>
                </a:highlight>
              </a:defRPr>
            </a:lvl1pPr>
            <a:lvl2pPr marL="914400" lvl="1" indent="-317500">
              <a:spcBef>
                <a:spcPts val="0"/>
              </a:spcBef>
              <a:spcAft>
                <a:spcPts val="0"/>
              </a:spcAft>
              <a:buSzPts val="1400"/>
              <a:buChar char="○"/>
              <a:defRPr>
                <a:highlight>
                  <a:schemeClr val="lt1"/>
                </a:highlight>
              </a:defRPr>
            </a:lvl2pPr>
            <a:lvl3pPr marL="1371600" lvl="2" indent="-317500">
              <a:spcBef>
                <a:spcPts val="0"/>
              </a:spcBef>
              <a:spcAft>
                <a:spcPts val="0"/>
              </a:spcAft>
              <a:buSzPts val="1400"/>
              <a:buChar char="■"/>
              <a:defRPr>
                <a:highlight>
                  <a:schemeClr val="lt1"/>
                </a:highlight>
              </a:defRPr>
            </a:lvl3pPr>
            <a:lvl4pPr marL="1828800" lvl="3" indent="-317500">
              <a:spcBef>
                <a:spcPts val="0"/>
              </a:spcBef>
              <a:spcAft>
                <a:spcPts val="0"/>
              </a:spcAft>
              <a:buSzPts val="1400"/>
              <a:buChar char="●"/>
              <a:defRPr>
                <a:highlight>
                  <a:schemeClr val="lt1"/>
                </a:highlight>
              </a:defRPr>
            </a:lvl4pPr>
            <a:lvl5pPr marL="2286000" lvl="4" indent="-317500">
              <a:spcBef>
                <a:spcPts val="0"/>
              </a:spcBef>
              <a:spcAft>
                <a:spcPts val="0"/>
              </a:spcAft>
              <a:buSzPts val="1400"/>
              <a:buChar char="○"/>
              <a:defRPr>
                <a:highlight>
                  <a:schemeClr val="lt1"/>
                </a:highlight>
              </a:defRPr>
            </a:lvl5pPr>
            <a:lvl6pPr marL="2743200" lvl="5" indent="-317500">
              <a:spcBef>
                <a:spcPts val="0"/>
              </a:spcBef>
              <a:spcAft>
                <a:spcPts val="0"/>
              </a:spcAft>
              <a:buSzPts val="1400"/>
              <a:buChar char="■"/>
              <a:defRPr>
                <a:highlight>
                  <a:schemeClr val="lt1"/>
                </a:highlight>
              </a:defRPr>
            </a:lvl6pPr>
            <a:lvl7pPr marL="3200400" lvl="6" indent="-317500">
              <a:spcBef>
                <a:spcPts val="0"/>
              </a:spcBef>
              <a:spcAft>
                <a:spcPts val="0"/>
              </a:spcAft>
              <a:buSzPts val="1400"/>
              <a:buChar char="●"/>
              <a:defRPr>
                <a:highlight>
                  <a:schemeClr val="lt1"/>
                </a:highlight>
              </a:defRPr>
            </a:lvl7pPr>
            <a:lvl8pPr marL="3657600" lvl="7" indent="-317500">
              <a:spcBef>
                <a:spcPts val="0"/>
              </a:spcBef>
              <a:spcAft>
                <a:spcPts val="0"/>
              </a:spcAft>
              <a:buSzPts val="1400"/>
              <a:buChar char="○"/>
              <a:defRPr>
                <a:highlight>
                  <a:schemeClr val="lt1"/>
                </a:highlight>
              </a:defRPr>
            </a:lvl8pPr>
            <a:lvl9pPr marL="4114800" lvl="8" indent="-317500">
              <a:spcBef>
                <a:spcPts val="0"/>
              </a:spcBef>
              <a:spcAft>
                <a:spcPts val="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ntappedlearning.com/setting-clear-expectations/"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1.jpg"/><Relationship Id="rId5" Type="http://schemas.openxmlformats.org/officeDocument/2006/relationships/hyperlink" Target="https://hbsp.harvard.edu/inspiring-minds/10-creative-ways-to-better-engage-your-students" TargetMode="External"/><Relationship Id="rId4" Type="http://schemas.openxmlformats.org/officeDocument/2006/relationships/hyperlink" Target="https://ctl.columbia.edu/resources-and-technology/resources/feedback-for-learni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www.ilga.gov/commission/jcar/admincode/077/077003950A01500R.html" TargetMode="External"/><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hyperlink" Target="https://www.ilga.gov/commission/jcar/admincode/077/077003950A01700R.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hyperlink" Target="https://www.nurseaidetesting.com/monitoring-visit-document-requirements/" TargetMode="External"/><Relationship Id="rId5" Type="http://schemas.openxmlformats.org/officeDocument/2006/relationships/hyperlink" Target="https://www.nurseaidetesting.com/monitoring-visit-evaluation-form/" TargetMode="External"/><Relationship Id="rId4" Type="http://schemas.openxmlformats.org/officeDocument/2006/relationships/hyperlink" Target="https://vimeo.com/823813254/da15bccb90?share=cop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www.ilga.gov/commission/jcar/admincode/077/077003950B03000R.html"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hyperlink" Target="https://www.learnworlds.com/how-to-write-a-lesson-pla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p:nvPr/>
        </p:nvSpPr>
        <p:spPr>
          <a:xfrm>
            <a:off x="381000" y="1333500"/>
            <a:ext cx="8255100" cy="152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rPr>
              <a:t>CNA Instructor Quick-Start Guide: </a:t>
            </a:r>
            <a:endParaRPr sz="2400">
              <a:solidFill>
                <a:srgbClr val="FFFFFF"/>
              </a:solidFill>
            </a:endParaRPr>
          </a:p>
          <a:p>
            <a:pPr marL="0" lvl="0" indent="0" algn="ctr" rtl="0">
              <a:spcBef>
                <a:spcPts val="0"/>
              </a:spcBef>
              <a:spcAft>
                <a:spcPts val="0"/>
              </a:spcAft>
              <a:buNone/>
            </a:pPr>
            <a:r>
              <a:rPr lang="en" sz="2400">
                <a:solidFill>
                  <a:srgbClr val="FFFFFF"/>
                </a:solidFill>
              </a:rPr>
              <a:t>A comprehensive resource guide designed to support new instructors in</a:t>
            </a:r>
            <a:endParaRPr sz="2400">
              <a:solidFill>
                <a:srgbClr val="FFFFFF"/>
              </a:solidFill>
            </a:endParaRPr>
          </a:p>
          <a:p>
            <a:pPr marL="0" lvl="0" indent="0" algn="ctr" rtl="0">
              <a:spcBef>
                <a:spcPts val="0"/>
              </a:spcBef>
              <a:spcAft>
                <a:spcPts val="0"/>
              </a:spcAft>
              <a:buClr>
                <a:schemeClr val="dk1"/>
              </a:buClr>
              <a:buSzPts val="1100"/>
              <a:buFont typeface="Arial"/>
              <a:buNone/>
            </a:pPr>
            <a:r>
              <a:rPr lang="en" sz="2400">
                <a:solidFill>
                  <a:srgbClr val="FFFFFF"/>
                </a:solidFill>
              </a:rPr>
              <a:t>delivering effective teaching.</a:t>
            </a:r>
            <a:endParaRPr sz="2400">
              <a:solidFill>
                <a:srgbClr val="FFFFFF"/>
              </a:solidFill>
            </a:endParaRPr>
          </a:p>
          <a:p>
            <a:pPr marL="0" lvl="0" indent="0" algn="ctr" rtl="0">
              <a:spcBef>
                <a:spcPts val="0"/>
              </a:spcBef>
              <a:spcAft>
                <a:spcPts val="0"/>
              </a:spcAft>
              <a:buNone/>
            </a:pPr>
            <a:endParaRPr sz="2400">
              <a:solidFill>
                <a:srgbClr val="FFFFFF"/>
              </a:solidFill>
            </a:endParaRPr>
          </a:p>
        </p:txBody>
      </p:sp>
      <p:sp>
        <p:nvSpPr>
          <p:cNvPr id="59" name="Google Shape;59;p13"/>
          <p:cNvSpPr txBox="1">
            <a:spLocks noGrp="1"/>
          </p:cNvSpPr>
          <p:nvPr>
            <p:ph type="ctrTitle"/>
          </p:nvPr>
        </p:nvSpPr>
        <p:spPr>
          <a:xfrm>
            <a:off x="344250" y="1403850"/>
            <a:ext cx="8455500" cy="2146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a:t>CNA Instructor </a:t>
            </a:r>
            <a:endParaRPr dirty="0"/>
          </a:p>
          <a:p>
            <a:pPr marL="0" lvl="0" indent="0" algn="ctr" rtl="0">
              <a:spcBef>
                <a:spcPts val="0"/>
              </a:spcBef>
              <a:spcAft>
                <a:spcPts val="0"/>
              </a:spcAft>
              <a:buNone/>
            </a:pPr>
            <a:r>
              <a:rPr lang="en" dirty="0"/>
              <a:t>Quick-Start Guide</a:t>
            </a:r>
            <a:endParaRPr dirty="0"/>
          </a:p>
        </p:txBody>
      </p:sp>
      <p:sp>
        <p:nvSpPr>
          <p:cNvPr id="60" name="Google Shape;60;p13"/>
          <p:cNvSpPr txBox="1">
            <a:spLocks noGrp="1"/>
          </p:cNvSpPr>
          <p:nvPr>
            <p:ph type="subTitle" idx="1"/>
          </p:nvPr>
        </p:nvSpPr>
        <p:spPr>
          <a:xfrm>
            <a:off x="344250" y="3550650"/>
            <a:ext cx="4910100" cy="577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Vol. 1</a:t>
            </a:r>
            <a:endParaRPr/>
          </a:p>
        </p:txBody>
      </p:sp>
      <p:pic>
        <p:nvPicPr>
          <p:cNvPr id="61" name="Google Shape;61;p13"/>
          <p:cNvPicPr preferRelativeResize="0"/>
          <p:nvPr/>
        </p:nvPicPr>
        <p:blipFill>
          <a:blip r:embed="rId3">
            <a:alphaModFix/>
          </a:blip>
          <a:stretch>
            <a:fillRect/>
          </a:stretch>
        </p:blipFill>
        <p:spPr>
          <a:xfrm>
            <a:off x="653875" y="392675"/>
            <a:ext cx="1766717" cy="1288050"/>
          </a:xfrm>
          <a:prstGeom prst="rect">
            <a:avLst/>
          </a:prstGeom>
          <a:noFill/>
          <a:ln>
            <a:noFill/>
          </a:ln>
        </p:spPr>
      </p:pic>
      <p:sp>
        <p:nvSpPr>
          <p:cNvPr id="62" name="Google Shape;62;p13"/>
          <p:cNvSpPr txBox="1"/>
          <p:nvPr/>
        </p:nvSpPr>
        <p:spPr>
          <a:xfrm>
            <a:off x="4709450" y="3895600"/>
            <a:ext cx="4155900" cy="7389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dk2"/>
                </a:solidFill>
                <a:latin typeface="Playfair Display"/>
                <a:ea typeface="Playfair Display"/>
                <a:cs typeface="Playfair Display"/>
                <a:sym typeface="Playfair Display"/>
              </a:rPr>
              <a:t>Designed to support new instructors in delivering effective teaching.</a:t>
            </a:r>
            <a:endParaRPr sz="1800">
              <a:solidFill>
                <a:schemeClr val="dk2"/>
              </a:solidFill>
              <a:latin typeface="Playfair Display"/>
              <a:ea typeface="Playfair Display"/>
              <a:cs typeface="Playfair Display"/>
              <a:sym typeface="Playfair Displa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2"/>
          <p:cNvSpPr txBox="1"/>
          <p:nvPr/>
        </p:nvSpPr>
        <p:spPr>
          <a:xfrm>
            <a:off x="4318775" y="-48950"/>
            <a:ext cx="46227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FFFFF"/>
                </a:solidFill>
              </a:rPr>
              <a:t>Engaging Teaching Strategies</a:t>
            </a:r>
            <a:endParaRPr sz="1800">
              <a:solidFill>
                <a:srgbClr val="FFFFFF"/>
              </a:solidFill>
            </a:endParaRPr>
          </a:p>
        </p:txBody>
      </p:sp>
      <p:sp>
        <p:nvSpPr>
          <p:cNvPr id="137" name="Google Shape;137;p22"/>
          <p:cNvSpPr txBox="1"/>
          <p:nvPr/>
        </p:nvSpPr>
        <p:spPr>
          <a:xfrm>
            <a:off x="4280825" y="488250"/>
            <a:ext cx="4698600" cy="4167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None/>
            </a:pPr>
            <a:r>
              <a:rPr lang="en" sz="1700" b="1" dirty="0">
                <a:solidFill>
                  <a:schemeClr val="lt1"/>
                </a:solidFill>
              </a:rPr>
              <a:t>Effective Classroom Practices</a:t>
            </a:r>
            <a:endParaRPr sz="1700" b="1" dirty="0">
              <a:solidFill>
                <a:schemeClr val="lt1"/>
              </a:solidFill>
            </a:endParaRPr>
          </a:p>
          <a:p>
            <a:pPr marL="457200" lvl="0" indent="-323850" algn="l" rtl="0">
              <a:lnSpc>
                <a:spcPct val="115000"/>
              </a:lnSpc>
              <a:spcBef>
                <a:spcPts val="1200"/>
              </a:spcBef>
              <a:spcAft>
                <a:spcPts val="0"/>
              </a:spcAft>
              <a:buClr>
                <a:schemeClr val="lt1"/>
              </a:buClr>
              <a:buSzPts val="1500"/>
              <a:buChar char="●"/>
            </a:pPr>
            <a:r>
              <a:rPr lang="en" sz="1500" b="1" dirty="0">
                <a:solidFill>
                  <a:schemeClr val="lt1"/>
                </a:solidFill>
              </a:rPr>
              <a:t>Set clear expectations &amp; procedures</a:t>
            </a:r>
            <a:r>
              <a:rPr lang="en" sz="1500" dirty="0">
                <a:solidFill>
                  <a:schemeClr val="lt1"/>
                </a:solidFill>
              </a:rPr>
              <a:t> (</a:t>
            </a:r>
            <a:r>
              <a:rPr lang="en" sz="1500" u="sng" dirty="0">
                <a:solidFill>
                  <a:schemeClr val="lt1"/>
                </a:solidFill>
                <a:hlinkClick r:id="rId3">
                  <a:extLst>
                    <a:ext uri="{A12FA001-AC4F-418D-AE19-62706E023703}">
                      <ahyp:hlinkClr xmlns:ahyp="http://schemas.microsoft.com/office/drawing/2018/hyperlinkcolor" val="tx"/>
                    </a:ext>
                  </a:extLst>
                </a:hlinkClick>
              </a:rPr>
              <a:t>Guide</a:t>
            </a:r>
            <a:r>
              <a:rPr lang="en" sz="1500" dirty="0">
                <a:solidFill>
                  <a:schemeClr val="lt1"/>
                </a:solidFill>
              </a:rPr>
              <a:t>)</a:t>
            </a:r>
            <a:endParaRPr sz="1500" dirty="0">
              <a:solidFill>
                <a:schemeClr val="lt1"/>
              </a:solidFill>
            </a:endParaRPr>
          </a:p>
          <a:p>
            <a:pPr marL="457200" lvl="0" indent="-323850" algn="l" rtl="0">
              <a:lnSpc>
                <a:spcPct val="115000"/>
              </a:lnSpc>
              <a:spcBef>
                <a:spcPts val="0"/>
              </a:spcBef>
              <a:spcAft>
                <a:spcPts val="0"/>
              </a:spcAft>
              <a:buClr>
                <a:schemeClr val="lt1"/>
              </a:buClr>
              <a:buSzPts val="1500"/>
              <a:buChar char="●"/>
            </a:pPr>
            <a:r>
              <a:rPr lang="en" sz="1500" b="1" dirty="0">
                <a:solidFill>
                  <a:schemeClr val="lt1"/>
                </a:solidFill>
              </a:rPr>
              <a:t>Build rapport</a:t>
            </a:r>
            <a:r>
              <a:rPr lang="en" sz="1500" dirty="0">
                <a:solidFill>
                  <a:schemeClr val="lt1"/>
                </a:solidFill>
              </a:rPr>
              <a:t> by getting to know students (</a:t>
            </a:r>
            <a:r>
              <a:rPr lang="en" sz="1500" u="sng" dirty="0">
                <a:solidFill>
                  <a:schemeClr val="lt1"/>
                </a:solidFill>
                <a:hlinkClick r:id="rId3">
                  <a:extLst>
                    <a:ext uri="{A12FA001-AC4F-418D-AE19-62706E023703}">
                      <ahyp:hlinkClr xmlns:ahyp="http://schemas.microsoft.com/office/drawing/2018/hyperlinkcolor" val="tx"/>
                    </a:ext>
                  </a:extLst>
                </a:hlinkClick>
              </a:rPr>
              <a:t>Guide</a:t>
            </a:r>
            <a:r>
              <a:rPr lang="en" sz="1500" dirty="0">
                <a:solidFill>
                  <a:schemeClr val="lt1"/>
                </a:solidFill>
              </a:rPr>
              <a:t>)</a:t>
            </a:r>
            <a:endParaRPr sz="1500" dirty="0">
              <a:solidFill>
                <a:schemeClr val="lt1"/>
              </a:solidFill>
            </a:endParaRPr>
          </a:p>
          <a:p>
            <a:pPr marL="457200" lvl="0" indent="-323850" algn="l" rtl="0">
              <a:lnSpc>
                <a:spcPct val="115000"/>
              </a:lnSpc>
              <a:spcBef>
                <a:spcPts val="0"/>
              </a:spcBef>
              <a:spcAft>
                <a:spcPts val="0"/>
              </a:spcAft>
              <a:buClr>
                <a:schemeClr val="lt1"/>
              </a:buClr>
              <a:buSzPts val="1500"/>
              <a:buChar char="●"/>
            </a:pPr>
            <a:r>
              <a:rPr lang="en" sz="1500" b="1" dirty="0">
                <a:solidFill>
                  <a:schemeClr val="lt1"/>
                </a:solidFill>
              </a:rPr>
              <a:t>Provide &amp; receive feedback promptly</a:t>
            </a:r>
            <a:r>
              <a:rPr lang="en" sz="1500" dirty="0">
                <a:solidFill>
                  <a:schemeClr val="lt1"/>
                </a:solidFill>
              </a:rPr>
              <a:t> (</a:t>
            </a:r>
            <a:r>
              <a:rPr lang="en" sz="1500" u="sng" dirty="0">
                <a:solidFill>
                  <a:schemeClr val="lt1"/>
                </a:solidFill>
                <a:hlinkClick r:id="rId4">
                  <a:extLst>
                    <a:ext uri="{A12FA001-AC4F-418D-AE19-62706E023703}">
                      <ahyp:hlinkClr xmlns:ahyp="http://schemas.microsoft.com/office/drawing/2018/hyperlinkcolor" val="tx"/>
                    </a:ext>
                  </a:extLst>
                </a:hlinkClick>
              </a:rPr>
              <a:t>Guide</a:t>
            </a:r>
            <a:r>
              <a:rPr lang="en" sz="1500" dirty="0">
                <a:solidFill>
                  <a:schemeClr val="lt1"/>
                </a:solidFill>
              </a:rPr>
              <a:t>)</a:t>
            </a:r>
            <a:endParaRPr sz="1500" dirty="0">
              <a:solidFill>
                <a:schemeClr val="lt1"/>
              </a:solidFill>
            </a:endParaRPr>
          </a:p>
          <a:p>
            <a:pPr marL="457200" lvl="0" indent="-323850" algn="l" rtl="0">
              <a:lnSpc>
                <a:spcPct val="115000"/>
              </a:lnSpc>
              <a:spcBef>
                <a:spcPts val="0"/>
              </a:spcBef>
              <a:spcAft>
                <a:spcPts val="0"/>
              </a:spcAft>
              <a:buClr>
                <a:schemeClr val="lt1"/>
              </a:buClr>
              <a:buSzPts val="1500"/>
              <a:buChar char="●"/>
            </a:pPr>
            <a:r>
              <a:rPr lang="en" sz="1500" b="1" dirty="0">
                <a:solidFill>
                  <a:schemeClr val="lt1"/>
                </a:solidFill>
              </a:rPr>
              <a:t>Encourage participation &amp; engagement</a:t>
            </a:r>
            <a:r>
              <a:rPr lang="en" sz="1500" dirty="0">
                <a:solidFill>
                  <a:schemeClr val="lt1"/>
                </a:solidFill>
              </a:rPr>
              <a:t> (</a:t>
            </a:r>
            <a:r>
              <a:rPr lang="en" sz="1500" u="sng" dirty="0">
                <a:solidFill>
                  <a:schemeClr val="lt1"/>
                </a:solidFill>
                <a:hlinkClick r:id="rId5">
                  <a:extLst>
                    <a:ext uri="{A12FA001-AC4F-418D-AE19-62706E023703}">
                      <ahyp:hlinkClr xmlns:ahyp="http://schemas.microsoft.com/office/drawing/2018/hyperlinkcolor" val="tx"/>
                    </a:ext>
                  </a:extLst>
                </a:hlinkClick>
              </a:rPr>
              <a:t>Guide</a:t>
            </a:r>
            <a:r>
              <a:rPr lang="en" sz="1500" dirty="0">
                <a:solidFill>
                  <a:schemeClr val="lt1"/>
                </a:solidFill>
              </a:rPr>
              <a:t>)</a:t>
            </a:r>
            <a:endParaRPr sz="1500" dirty="0">
              <a:solidFill>
                <a:schemeClr val="lt1"/>
              </a:solidFill>
            </a:endParaRPr>
          </a:p>
          <a:p>
            <a:pPr marL="457200" lvl="0" indent="-323850" algn="l" rtl="0">
              <a:lnSpc>
                <a:spcPct val="115000"/>
              </a:lnSpc>
              <a:spcBef>
                <a:spcPts val="0"/>
              </a:spcBef>
              <a:spcAft>
                <a:spcPts val="0"/>
              </a:spcAft>
              <a:buClr>
                <a:schemeClr val="lt1"/>
              </a:buClr>
              <a:buSzPts val="1500"/>
              <a:buChar char="●"/>
            </a:pPr>
            <a:r>
              <a:rPr lang="en" sz="1500" b="1" dirty="0">
                <a:solidFill>
                  <a:schemeClr val="lt1"/>
                </a:solidFill>
              </a:rPr>
              <a:t>Identify &amp; support struggling students early</a:t>
            </a:r>
            <a:endParaRPr sz="1500" b="1" dirty="0">
              <a:solidFill>
                <a:schemeClr val="lt1"/>
              </a:solidFill>
            </a:endParaRPr>
          </a:p>
          <a:p>
            <a:pPr marL="457200" lvl="0" indent="-323850" algn="l" rtl="0">
              <a:lnSpc>
                <a:spcPct val="115000"/>
              </a:lnSpc>
              <a:spcBef>
                <a:spcPts val="0"/>
              </a:spcBef>
              <a:spcAft>
                <a:spcPts val="0"/>
              </a:spcAft>
              <a:buClr>
                <a:schemeClr val="lt1"/>
              </a:buClr>
              <a:buSzPts val="1500"/>
              <a:buChar char="●"/>
            </a:pPr>
            <a:r>
              <a:rPr lang="en" sz="1500" b="1" dirty="0">
                <a:solidFill>
                  <a:schemeClr val="lt1"/>
                </a:solidFill>
              </a:rPr>
              <a:t>Foster respect &amp; a positive learning environment</a:t>
            </a:r>
            <a:endParaRPr sz="1500" b="1" dirty="0">
              <a:solidFill>
                <a:schemeClr val="lt1"/>
              </a:solidFill>
            </a:endParaRPr>
          </a:p>
          <a:p>
            <a:pPr marL="457200" lvl="0" indent="-323850" algn="l" rtl="0">
              <a:lnSpc>
                <a:spcPct val="115000"/>
              </a:lnSpc>
              <a:spcBef>
                <a:spcPts val="0"/>
              </a:spcBef>
              <a:spcAft>
                <a:spcPts val="0"/>
              </a:spcAft>
              <a:buClr>
                <a:schemeClr val="lt1"/>
              </a:buClr>
              <a:buSzPts val="1500"/>
              <a:buChar char="●"/>
            </a:pPr>
            <a:r>
              <a:rPr lang="en" sz="1500" b="1" dirty="0">
                <a:solidFill>
                  <a:schemeClr val="lt1"/>
                </a:solidFill>
              </a:rPr>
              <a:t>Use mistakes as learning opportunities</a:t>
            </a:r>
            <a:endParaRPr sz="1500" b="1" dirty="0">
              <a:solidFill>
                <a:schemeClr val="lt1"/>
              </a:solidFill>
            </a:endParaRPr>
          </a:p>
          <a:p>
            <a:pPr marL="457200" lvl="0" indent="-323850" algn="l" rtl="0">
              <a:lnSpc>
                <a:spcPct val="115000"/>
              </a:lnSpc>
              <a:spcBef>
                <a:spcPts val="0"/>
              </a:spcBef>
              <a:spcAft>
                <a:spcPts val="0"/>
              </a:spcAft>
              <a:buClr>
                <a:schemeClr val="lt1"/>
              </a:buClr>
              <a:buSzPts val="1500"/>
              <a:buChar char="●"/>
            </a:pPr>
            <a:r>
              <a:rPr lang="en" sz="1500" b="1" dirty="0">
                <a:solidFill>
                  <a:schemeClr val="lt1"/>
                </a:solidFill>
              </a:rPr>
              <a:t>Leverage technology to enhance learning</a:t>
            </a:r>
            <a:endParaRPr sz="1500" b="1" dirty="0">
              <a:solidFill>
                <a:schemeClr val="lt1"/>
              </a:solidFill>
            </a:endParaRPr>
          </a:p>
          <a:p>
            <a:pPr marL="457200" lvl="0" indent="-323850" algn="l" rtl="0">
              <a:lnSpc>
                <a:spcPct val="115000"/>
              </a:lnSpc>
              <a:spcBef>
                <a:spcPts val="0"/>
              </a:spcBef>
              <a:spcAft>
                <a:spcPts val="0"/>
              </a:spcAft>
              <a:buClr>
                <a:schemeClr val="lt1"/>
              </a:buClr>
              <a:buSzPts val="1500"/>
              <a:buChar char="●"/>
            </a:pPr>
            <a:r>
              <a:rPr lang="en" sz="1500" b="1" dirty="0">
                <a:solidFill>
                  <a:schemeClr val="lt1"/>
                </a:solidFill>
              </a:rPr>
              <a:t>Review syllabus &amp; have students sign a statement of understanding</a:t>
            </a:r>
            <a:endParaRPr sz="1500" b="1" dirty="0">
              <a:solidFill>
                <a:schemeClr val="lt1"/>
              </a:solidFill>
            </a:endParaRPr>
          </a:p>
          <a:p>
            <a:pPr marL="0" lvl="0" indent="0" algn="l" rtl="0">
              <a:lnSpc>
                <a:spcPct val="115000"/>
              </a:lnSpc>
              <a:spcBef>
                <a:spcPts val="1200"/>
              </a:spcBef>
              <a:spcAft>
                <a:spcPts val="0"/>
              </a:spcAft>
              <a:buClr>
                <a:schemeClr val="dk2"/>
              </a:buClr>
              <a:buSzPts val="1100"/>
              <a:buFont typeface="Arial"/>
              <a:buNone/>
            </a:pPr>
            <a:endParaRPr dirty="0">
              <a:solidFill>
                <a:schemeClr val="lt1"/>
              </a:solidFill>
            </a:endParaRPr>
          </a:p>
          <a:p>
            <a:pPr marL="457200" lvl="0" indent="0" algn="l" rtl="0">
              <a:spcBef>
                <a:spcPts val="1200"/>
              </a:spcBef>
              <a:spcAft>
                <a:spcPts val="0"/>
              </a:spcAft>
              <a:buNone/>
            </a:pPr>
            <a:endParaRPr dirty="0">
              <a:solidFill>
                <a:srgbClr val="FFFFFF"/>
              </a:solidFill>
            </a:endParaRPr>
          </a:p>
        </p:txBody>
      </p:sp>
      <p:pic>
        <p:nvPicPr>
          <p:cNvPr id="138" name="Google Shape;138;p22"/>
          <p:cNvPicPr preferRelativeResize="0"/>
          <p:nvPr/>
        </p:nvPicPr>
        <p:blipFill>
          <a:blip r:embed="rId6">
            <a:alphaModFix/>
          </a:blip>
          <a:stretch>
            <a:fillRect/>
          </a:stretch>
        </p:blipFill>
        <p:spPr>
          <a:xfrm>
            <a:off x="457200" y="400050"/>
            <a:ext cx="3657600" cy="3657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3"/>
          <p:cNvSpPr txBox="1"/>
          <p:nvPr/>
        </p:nvSpPr>
        <p:spPr>
          <a:xfrm>
            <a:off x="0" y="80850"/>
            <a:ext cx="83820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FFFFFF"/>
                </a:solidFill>
              </a:rPr>
              <a:t>Topic 5</a:t>
            </a:r>
            <a:endParaRPr sz="2500">
              <a:solidFill>
                <a:srgbClr val="FFFFFF"/>
              </a:solidFill>
            </a:endParaRPr>
          </a:p>
          <a:p>
            <a:pPr marL="0" lvl="0" indent="0" algn="l" rtl="0">
              <a:spcBef>
                <a:spcPts val="0"/>
              </a:spcBef>
              <a:spcAft>
                <a:spcPts val="0"/>
              </a:spcAft>
              <a:buNone/>
            </a:pPr>
            <a:r>
              <a:rPr lang="en" sz="2500">
                <a:solidFill>
                  <a:srgbClr val="FFFFFF"/>
                </a:solidFill>
              </a:rPr>
              <a:t>Classroom Activity Ideas</a:t>
            </a:r>
            <a:endParaRPr sz="2500">
              <a:solidFill>
                <a:srgbClr val="FFFFFF"/>
              </a:solidFill>
            </a:endParaRPr>
          </a:p>
        </p:txBody>
      </p:sp>
      <p:sp>
        <p:nvSpPr>
          <p:cNvPr id="144" name="Google Shape;144;p23"/>
          <p:cNvSpPr txBox="1"/>
          <p:nvPr/>
        </p:nvSpPr>
        <p:spPr>
          <a:xfrm>
            <a:off x="269874" y="1143000"/>
            <a:ext cx="4302125" cy="3429000"/>
          </a:xfrm>
          <a:prstGeom prst="rect">
            <a:avLst/>
          </a:prstGeom>
          <a:noFill/>
          <a:ln>
            <a:noFill/>
          </a:ln>
        </p:spPr>
        <p:txBody>
          <a:bodyPr spcFirstLastPara="1" wrap="square" lIns="91425" tIns="91425" rIns="91425" bIns="91425" anchor="t" anchorCtr="0">
            <a:noAutofit/>
          </a:bodyPr>
          <a:lstStyle/>
          <a:p>
            <a:pPr marL="457200" lvl="0" indent="0" algn="l" rtl="0">
              <a:spcBef>
                <a:spcPts val="1200"/>
              </a:spcBef>
              <a:spcAft>
                <a:spcPts val="0"/>
              </a:spcAft>
              <a:buNone/>
            </a:pPr>
            <a:r>
              <a:rPr lang="en-US" sz="1800" dirty="0">
                <a:solidFill>
                  <a:srgbClr val="FFFFFF"/>
                </a:solidFill>
              </a:rPr>
              <a:t>To enhance student engagement and deepen understanding, incorporating interactive activities is essential. This section presents a variety of classroom activity ideas that promote critical thinking, collaboration, and practical application of knowledge.</a:t>
            </a:r>
            <a:endParaRPr sz="1800" dirty="0">
              <a:solidFill>
                <a:srgbClr val="FFFFFF"/>
              </a:solidFill>
            </a:endParaRPr>
          </a:p>
        </p:txBody>
      </p:sp>
      <p:sp>
        <p:nvSpPr>
          <p:cNvPr id="145" name="Google Shape;145;p23"/>
          <p:cNvSpPr txBox="1"/>
          <p:nvPr/>
        </p:nvSpPr>
        <p:spPr>
          <a:xfrm>
            <a:off x="5414775" y="1475775"/>
            <a:ext cx="3754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latin typeface="Playfair Display"/>
              <a:ea typeface="Playfair Display"/>
              <a:cs typeface="Playfair Display"/>
              <a:sym typeface="Playfair Display"/>
            </a:endParaRPr>
          </a:p>
        </p:txBody>
      </p:sp>
      <p:pic>
        <p:nvPicPr>
          <p:cNvPr id="146" name="Google Shape;146;p23"/>
          <p:cNvPicPr preferRelativeResize="0"/>
          <p:nvPr/>
        </p:nvPicPr>
        <p:blipFill>
          <a:blip r:embed="rId3">
            <a:alphaModFix/>
          </a:blip>
          <a:stretch>
            <a:fillRect/>
          </a:stretch>
        </p:blipFill>
        <p:spPr>
          <a:xfrm>
            <a:off x="5029200" y="1432256"/>
            <a:ext cx="3657600" cy="159318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p:nvPr/>
        </p:nvSpPr>
        <p:spPr>
          <a:xfrm>
            <a:off x="2005350" y="64625"/>
            <a:ext cx="6957900" cy="3841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100">
                <a:solidFill>
                  <a:srgbClr val="FFFFFF"/>
                </a:solidFill>
              </a:rPr>
              <a:t>Video Platforms: Use resources like credible videos for engaging educational content. </a:t>
            </a:r>
            <a:endParaRPr sz="1100">
              <a:solidFill>
                <a:srgbClr val="FFFFFF"/>
              </a:solidFill>
            </a:endParaRPr>
          </a:p>
          <a:p>
            <a:pPr marL="0" lvl="0" indent="0" algn="l" rtl="0">
              <a:lnSpc>
                <a:spcPct val="115000"/>
              </a:lnSpc>
              <a:spcBef>
                <a:spcPts val="1200"/>
              </a:spcBef>
              <a:spcAft>
                <a:spcPts val="0"/>
              </a:spcAft>
              <a:buNone/>
            </a:pPr>
            <a:r>
              <a:rPr lang="en" sz="1100">
                <a:solidFill>
                  <a:srgbClr val="FFFFFF"/>
                </a:solidFill>
              </a:rPr>
              <a:t>Think-Pair-Share: Students reflect on a question individually, discuss it with a partner, and then share insights with the class. </a:t>
            </a:r>
            <a:endParaRPr sz="1100">
              <a:solidFill>
                <a:srgbClr val="FFFFFF"/>
              </a:solidFill>
            </a:endParaRPr>
          </a:p>
          <a:p>
            <a:pPr marL="0" lvl="0" indent="0" algn="l" rtl="0">
              <a:lnSpc>
                <a:spcPct val="115000"/>
              </a:lnSpc>
              <a:spcBef>
                <a:spcPts val="1200"/>
              </a:spcBef>
              <a:spcAft>
                <a:spcPts val="0"/>
              </a:spcAft>
              <a:buNone/>
            </a:pPr>
            <a:r>
              <a:rPr lang="en" sz="1100">
                <a:solidFill>
                  <a:srgbClr val="FFFFFF"/>
                </a:solidFill>
              </a:rPr>
              <a:t>Case Studies: Present real-world scenarios for students to analyze and apply key concepts. </a:t>
            </a:r>
            <a:endParaRPr sz="1100">
              <a:solidFill>
                <a:srgbClr val="FFFFFF"/>
              </a:solidFill>
            </a:endParaRPr>
          </a:p>
          <a:p>
            <a:pPr marL="0" lvl="0" indent="0" algn="l" rtl="0">
              <a:lnSpc>
                <a:spcPct val="115000"/>
              </a:lnSpc>
              <a:spcBef>
                <a:spcPts val="1200"/>
              </a:spcBef>
              <a:spcAft>
                <a:spcPts val="0"/>
              </a:spcAft>
              <a:buNone/>
            </a:pPr>
            <a:r>
              <a:rPr lang="en" sz="1100">
                <a:solidFill>
                  <a:srgbClr val="FFFFFF"/>
                </a:solidFill>
              </a:rPr>
              <a:t>Role-Playing &amp; Simulations: Encourage students to step into different perspectives and practice applying knowledge in a realistic setting. </a:t>
            </a:r>
            <a:endParaRPr sz="1100">
              <a:solidFill>
                <a:srgbClr val="FFFFFF"/>
              </a:solidFill>
            </a:endParaRPr>
          </a:p>
          <a:p>
            <a:pPr marL="0" lvl="0" indent="0" algn="l" rtl="0">
              <a:lnSpc>
                <a:spcPct val="115000"/>
              </a:lnSpc>
              <a:spcBef>
                <a:spcPts val="1200"/>
              </a:spcBef>
              <a:spcAft>
                <a:spcPts val="0"/>
              </a:spcAft>
              <a:buNone/>
            </a:pPr>
            <a:r>
              <a:rPr lang="en" sz="1100">
                <a:solidFill>
                  <a:srgbClr val="FFFFFF"/>
                </a:solidFill>
              </a:rPr>
              <a:t>Bell Ringer Activity: A short question or problem is given at the beginning of the class to engage students. </a:t>
            </a:r>
            <a:endParaRPr sz="1100">
              <a:solidFill>
                <a:srgbClr val="FFFFFF"/>
              </a:solidFill>
            </a:endParaRPr>
          </a:p>
          <a:p>
            <a:pPr marL="0" lvl="0" indent="0" algn="l" rtl="0">
              <a:lnSpc>
                <a:spcPct val="115000"/>
              </a:lnSpc>
              <a:spcBef>
                <a:spcPts val="1200"/>
              </a:spcBef>
              <a:spcAft>
                <a:spcPts val="0"/>
              </a:spcAft>
              <a:buClr>
                <a:schemeClr val="dk2"/>
              </a:buClr>
              <a:buSzPts val="1100"/>
              <a:buFont typeface="Arial"/>
              <a:buNone/>
            </a:pPr>
            <a:r>
              <a:rPr lang="en" sz="1100">
                <a:solidFill>
                  <a:srgbClr val="FFFFFF"/>
                </a:solidFill>
              </a:rPr>
              <a:t>Muddiest Point Activity: An activity that allows the instructor to gather feedback on a concept or part of a lesson that a student found confusing.</a:t>
            </a:r>
            <a:endParaRPr sz="1100">
              <a:solidFill>
                <a:srgbClr val="FFFFFF"/>
              </a:solidFill>
            </a:endParaRPr>
          </a:p>
          <a:p>
            <a:pPr marL="457200" lvl="0" indent="0" algn="l" rtl="0">
              <a:spcBef>
                <a:spcPts val="1200"/>
              </a:spcBef>
              <a:spcAft>
                <a:spcPts val="0"/>
              </a:spcAft>
              <a:buNone/>
            </a:pPr>
            <a:endParaRPr>
              <a:solidFill>
                <a:srgbClr val="FFFFFF"/>
              </a:solidFill>
            </a:endParaRPr>
          </a:p>
        </p:txBody>
      </p:sp>
      <p:sp>
        <p:nvSpPr>
          <p:cNvPr id="152" name="Google Shape;152;p24"/>
          <p:cNvSpPr txBox="1"/>
          <p:nvPr/>
        </p:nvSpPr>
        <p:spPr>
          <a:xfrm>
            <a:off x="5233850" y="3191400"/>
            <a:ext cx="3667800" cy="1465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1200">
                <a:solidFill>
                  <a:schemeClr val="lt1"/>
                </a:solidFill>
                <a:latin typeface="Playfair Display"/>
                <a:ea typeface="Playfair Display"/>
                <a:cs typeface="Playfair Display"/>
                <a:sym typeface="Playfair Display"/>
              </a:rPr>
              <a:t>Focusing on these foundational areas will help you effectively begin your journey as a CNA instructor. Let me know if you'd like help with lesson planning, resources, or curriculum development!</a:t>
            </a:r>
            <a:endParaRPr sz="1200">
              <a:solidFill>
                <a:schemeClr val="lt1"/>
              </a:solidFill>
              <a:latin typeface="Playfair Display"/>
              <a:ea typeface="Playfair Display"/>
              <a:cs typeface="Playfair Display"/>
              <a:sym typeface="Playfair Display"/>
            </a:endParaRPr>
          </a:p>
          <a:p>
            <a:pPr marL="0" lvl="0" indent="0" algn="l" rtl="0">
              <a:spcBef>
                <a:spcPts val="1200"/>
              </a:spcBef>
              <a:spcAft>
                <a:spcPts val="0"/>
              </a:spcAft>
              <a:buNone/>
            </a:pPr>
            <a:endParaRPr sz="1800">
              <a:solidFill>
                <a:schemeClr val="lt1"/>
              </a:solidFill>
              <a:latin typeface="Playfair Display"/>
              <a:ea typeface="Playfair Display"/>
              <a:cs typeface="Playfair Display"/>
              <a:sym typeface="Playfair Display"/>
            </a:endParaRPr>
          </a:p>
        </p:txBody>
      </p:sp>
      <p:sp>
        <p:nvSpPr>
          <p:cNvPr id="153" name="Google Shape;153;p24"/>
          <p:cNvSpPr txBox="1"/>
          <p:nvPr/>
        </p:nvSpPr>
        <p:spPr>
          <a:xfrm>
            <a:off x="5501600" y="4427325"/>
            <a:ext cx="3667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latin typeface="Playfair Display"/>
              <a:ea typeface="Playfair Display"/>
              <a:cs typeface="Playfair Display"/>
              <a:sym typeface="Playfair Display"/>
            </a:endParaRPr>
          </a:p>
        </p:txBody>
      </p:sp>
      <p:pic>
        <p:nvPicPr>
          <p:cNvPr id="154" name="Google Shape;154;p24"/>
          <p:cNvPicPr preferRelativeResize="0"/>
          <p:nvPr/>
        </p:nvPicPr>
        <p:blipFill>
          <a:blip r:embed="rId3">
            <a:alphaModFix/>
          </a:blip>
          <a:stretch>
            <a:fillRect/>
          </a:stretch>
        </p:blipFill>
        <p:spPr>
          <a:xfrm>
            <a:off x="1135100" y="2881575"/>
            <a:ext cx="3127301" cy="2084850"/>
          </a:xfrm>
          <a:prstGeom prst="rect">
            <a:avLst/>
          </a:prstGeom>
          <a:noFill/>
          <a:ln>
            <a:noFill/>
          </a:ln>
        </p:spPr>
      </p:pic>
      <p:pic>
        <p:nvPicPr>
          <p:cNvPr id="155" name="Google Shape;155;p24"/>
          <p:cNvPicPr preferRelativeResize="0"/>
          <p:nvPr/>
        </p:nvPicPr>
        <p:blipFill>
          <a:blip r:embed="rId4">
            <a:alphaModFix/>
          </a:blip>
          <a:stretch>
            <a:fillRect/>
          </a:stretch>
        </p:blipFill>
        <p:spPr>
          <a:xfrm>
            <a:off x="178499" y="288600"/>
            <a:ext cx="1622825" cy="2163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5"/>
          <p:cNvSpPr txBox="1"/>
          <p:nvPr/>
        </p:nvSpPr>
        <p:spPr>
          <a:xfrm>
            <a:off x="317500" y="406400"/>
            <a:ext cx="83820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FFFFFF"/>
                </a:solidFill>
              </a:rPr>
              <a:t>Topic 6</a:t>
            </a:r>
            <a:endParaRPr sz="2500">
              <a:solidFill>
                <a:srgbClr val="FFFFFF"/>
              </a:solidFill>
            </a:endParaRPr>
          </a:p>
          <a:p>
            <a:pPr marL="0" lvl="0" indent="0" algn="l" rtl="0">
              <a:spcBef>
                <a:spcPts val="0"/>
              </a:spcBef>
              <a:spcAft>
                <a:spcPts val="0"/>
              </a:spcAft>
              <a:buNone/>
            </a:pPr>
            <a:r>
              <a:rPr lang="en" sz="2500">
                <a:solidFill>
                  <a:srgbClr val="FFFFFF"/>
                </a:solidFill>
              </a:rPr>
              <a:t>C &amp; C Club </a:t>
            </a:r>
            <a:endParaRPr sz="2500">
              <a:solidFill>
                <a:srgbClr val="FFFFFF"/>
              </a:solidFill>
            </a:endParaRPr>
          </a:p>
          <a:p>
            <a:pPr marL="0" lvl="0" indent="0" algn="l" rtl="0">
              <a:spcBef>
                <a:spcPts val="0"/>
              </a:spcBef>
              <a:spcAft>
                <a:spcPts val="0"/>
              </a:spcAft>
              <a:buNone/>
            </a:pPr>
            <a:r>
              <a:rPr lang="en" sz="2500">
                <a:solidFill>
                  <a:srgbClr val="FFFFFF"/>
                </a:solidFill>
              </a:rPr>
              <a:t>Enhance Your Teaching Through Networking</a:t>
            </a:r>
            <a:endParaRPr sz="2500">
              <a:solidFill>
                <a:srgbClr val="FFFFFF"/>
              </a:solidFill>
            </a:endParaRPr>
          </a:p>
          <a:p>
            <a:pPr marL="0" lvl="0" indent="0" algn="l" rtl="0">
              <a:spcBef>
                <a:spcPts val="0"/>
              </a:spcBef>
              <a:spcAft>
                <a:spcPts val="0"/>
              </a:spcAft>
              <a:buNone/>
            </a:pPr>
            <a:r>
              <a:rPr lang="en" sz="2500">
                <a:solidFill>
                  <a:srgbClr val="FFFFFF"/>
                </a:solidFill>
              </a:rPr>
              <a:t>Join the C &amp; C Club!</a:t>
            </a:r>
            <a:endParaRPr sz="2500">
              <a:solidFill>
                <a:srgbClr val="FFFFFF"/>
              </a:solidFill>
            </a:endParaRPr>
          </a:p>
        </p:txBody>
      </p:sp>
      <p:sp>
        <p:nvSpPr>
          <p:cNvPr id="161" name="Google Shape;161;p25"/>
          <p:cNvSpPr txBox="1"/>
          <p:nvPr/>
        </p:nvSpPr>
        <p:spPr>
          <a:xfrm>
            <a:off x="1209450" y="2058175"/>
            <a:ext cx="6725100" cy="2803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2"/>
              </a:buClr>
              <a:buSzPts val="1100"/>
              <a:buFont typeface="Arial"/>
              <a:buNone/>
            </a:pPr>
            <a:r>
              <a:rPr lang="en" sz="1800">
                <a:solidFill>
                  <a:srgbClr val="FFFFFF"/>
                </a:solidFill>
              </a:rPr>
              <a:t>Networking with other instructors and programs can provide valuable insight into common challenges, fresh classroom ideas, and strategies for engaging students in difficult subjects. Consider joining the C&amp;C Club to connect, collaborate, and grow together. If you're interested in joining, reach out to Angela Pavlick, Education Coordinator of the Chicago area.</a:t>
            </a:r>
            <a:endParaRPr sz="1800">
              <a:solidFill>
                <a:srgbClr val="FFFFFF"/>
              </a:solidFill>
            </a:endParaRPr>
          </a:p>
          <a:p>
            <a:pPr marL="457200" lvl="0" indent="0" algn="l" rtl="0">
              <a:spcBef>
                <a:spcPts val="1200"/>
              </a:spcBef>
              <a:spcAft>
                <a:spcPts val="0"/>
              </a:spcAft>
              <a:buNone/>
            </a:pPr>
            <a:endParaRPr sz="1800">
              <a:solidFill>
                <a:srgbClr val="FFFFFF"/>
              </a:solidFill>
            </a:endParaRPr>
          </a:p>
        </p:txBody>
      </p:sp>
      <p:sp>
        <p:nvSpPr>
          <p:cNvPr id="162" name="Google Shape;162;p25"/>
          <p:cNvSpPr txBox="1"/>
          <p:nvPr/>
        </p:nvSpPr>
        <p:spPr>
          <a:xfrm>
            <a:off x="7552475" y="716175"/>
            <a:ext cx="1617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latin typeface="Playfair Display"/>
              <a:ea typeface="Playfair Display"/>
              <a:cs typeface="Playfair Display"/>
              <a:sym typeface="Playfair Display"/>
            </a:endParaRPr>
          </a:p>
        </p:txBody>
      </p:sp>
      <p:sp>
        <p:nvSpPr>
          <p:cNvPr id="163" name="Google Shape;163;p25"/>
          <p:cNvSpPr txBox="1"/>
          <p:nvPr/>
        </p:nvSpPr>
        <p:spPr>
          <a:xfrm>
            <a:off x="6261175" y="596825"/>
            <a:ext cx="2908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latin typeface="Playfair Display"/>
              <a:ea typeface="Playfair Display"/>
              <a:cs typeface="Playfair Display"/>
              <a:sym typeface="Playfair Display"/>
            </a:endParaRPr>
          </a:p>
        </p:txBody>
      </p:sp>
      <p:pic>
        <p:nvPicPr>
          <p:cNvPr id="164" name="Google Shape;164;p25"/>
          <p:cNvPicPr preferRelativeResize="0"/>
          <p:nvPr/>
        </p:nvPicPr>
        <p:blipFill>
          <a:blip r:embed="rId3">
            <a:alphaModFix/>
          </a:blip>
          <a:stretch>
            <a:fillRect/>
          </a:stretch>
        </p:blipFill>
        <p:spPr>
          <a:xfrm>
            <a:off x="6757613" y="232100"/>
            <a:ext cx="2162175" cy="1924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6"/>
          <p:cNvSpPr txBox="1"/>
          <p:nvPr/>
        </p:nvSpPr>
        <p:spPr>
          <a:xfrm>
            <a:off x="510000" y="434050"/>
            <a:ext cx="3157800" cy="2208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Clr>
                <a:schemeClr val="dk2"/>
              </a:buClr>
              <a:buSzPts val="1100"/>
              <a:buFont typeface="Arial"/>
              <a:buNone/>
            </a:pPr>
            <a:r>
              <a:rPr lang="en" sz="1800" dirty="0">
                <a:solidFill>
                  <a:schemeClr val="lt1"/>
                </a:solidFill>
                <a:latin typeface="Playfair Display"/>
                <a:ea typeface="Playfair Display"/>
                <a:cs typeface="Playfair Display"/>
                <a:sym typeface="Playfair Display"/>
              </a:rPr>
              <a:t>Education Coordinator – Southern Region Beth Young, RN, MSN-Ed, </a:t>
            </a:r>
            <a:r>
              <a:rPr lang="en-US" sz="1800" dirty="0">
                <a:solidFill>
                  <a:schemeClr val="lt1"/>
                </a:solidFill>
                <a:latin typeface="Playfair Display"/>
                <a:ea typeface="Playfair Display"/>
                <a:cs typeface="Playfair Display"/>
                <a:sym typeface="Playfair Display"/>
              </a:rPr>
              <a:t>618-521-0088 Email Address: educoordsouth@siu.edu</a:t>
            </a:r>
          </a:p>
          <a:p>
            <a:pPr marL="0" lvl="0" indent="0" algn="l" rtl="0">
              <a:spcBef>
                <a:spcPts val="1200"/>
              </a:spcBef>
              <a:spcAft>
                <a:spcPts val="0"/>
              </a:spcAft>
              <a:buNone/>
            </a:pPr>
            <a:endParaRPr sz="1800" dirty="0">
              <a:solidFill>
                <a:schemeClr val="dk2"/>
              </a:solidFill>
              <a:latin typeface="Playfair Display"/>
              <a:ea typeface="Playfair Display"/>
              <a:cs typeface="Playfair Display"/>
              <a:sym typeface="Playfair Display"/>
            </a:endParaRPr>
          </a:p>
        </p:txBody>
      </p:sp>
      <p:sp>
        <p:nvSpPr>
          <p:cNvPr id="170" name="Google Shape;170;p26"/>
          <p:cNvSpPr txBox="1"/>
          <p:nvPr/>
        </p:nvSpPr>
        <p:spPr>
          <a:xfrm>
            <a:off x="5220745" y="434050"/>
            <a:ext cx="3479372" cy="2085156"/>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Clr>
                <a:schemeClr val="dk2"/>
              </a:buClr>
              <a:buSzPts val="1100"/>
              <a:buFont typeface="Arial"/>
              <a:buNone/>
            </a:pPr>
            <a:r>
              <a:rPr lang="en" sz="1800" dirty="0">
                <a:solidFill>
                  <a:schemeClr val="lt1"/>
                </a:solidFill>
                <a:latin typeface="Playfair Display"/>
                <a:ea typeface="Playfair Display"/>
                <a:cs typeface="Playfair Display"/>
                <a:sym typeface="Playfair Display"/>
              </a:rPr>
              <a:t>Education </a:t>
            </a:r>
            <a:r>
              <a:rPr lang="en" sz="1800">
                <a:solidFill>
                  <a:schemeClr val="lt1"/>
                </a:solidFill>
                <a:latin typeface="Playfair Display"/>
                <a:ea typeface="Playfair Display"/>
                <a:cs typeface="Playfair Display"/>
                <a:sym typeface="Playfair Display"/>
              </a:rPr>
              <a:t>Coordinator – </a:t>
            </a:r>
            <a:r>
              <a:rPr lang="en" sz="1800" dirty="0">
                <a:solidFill>
                  <a:schemeClr val="lt1"/>
                </a:solidFill>
                <a:latin typeface="Playfair Display"/>
                <a:ea typeface="Playfair Display"/>
                <a:cs typeface="Playfair Display"/>
                <a:sym typeface="Playfair Display"/>
              </a:rPr>
              <a:t>Chicago Area Angela Pavlick, BSN, RN 618-534-6715 Email Address: educoordchicagoarea@siu.edu</a:t>
            </a:r>
            <a:endParaRPr sz="1800" dirty="0">
              <a:solidFill>
                <a:schemeClr val="lt1"/>
              </a:solidFill>
              <a:latin typeface="Playfair Display"/>
              <a:ea typeface="Playfair Display"/>
              <a:cs typeface="Playfair Display"/>
              <a:sym typeface="Playfair Display"/>
            </a:endParaRPr>
          </a:p>
        </p:txBody>
      </p:sp>
      <p:sp>
        <p:nvSpPr>
          <p:cNvPr id="171" name="Google Shape;171;p26"/>
          <p:cNvSpPr txBox="1"/>
          <p:nvPr/>
        </p:nvSpPr>
        <p:spPr>
          <a:xfrm>
            <a:off x="2506650" y="2642950"/>
            <a:ext cx="3884700" cy="1890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Clr>
                <a:schemeClr val="dk2"/>
              </a:buClr>
              <a:buSzPts val="1100"/>
              <a:buFont typeface="Arial"/>
              <a:buNone/>
            </a:pPr>
            <a:r>
              <a:rPr lang="en" sz="1800">
                <a:solidFill>
                  <a:schemeClr val="lt1"/>
                </a:solidFill>
                <a:latin typeface="Playfair Display"/>
                <a:ea typeface="Playfair Display"/>
                <a:cs typeface="Playfair Display"/>
                <a:sym typeface="Playfair Display"/>
              </a:rPr>
              <a:t>Education Coordinator – Northern Region Tabitha Reeise, RN, MSN-Ed, 618-521-2760 Email Address: educoordnorth@siu.edu</a:t>
            </a:r>
            <a:endParaRPr sz="1800">
              <a:solidFill>
                <a:schemeClr val="lt1"/>
              </a:solidFill>
              <a:latin typeface="Playfair Display"/>
              <a:ea typeface="Playfair Display"/>
              <a:cs typeface="Playfair Display"/>
              <a:sym typeface="Playfair Display"/>
            </a:endParaRPr>
          </a:p>
          <a:p>
            <a:pPr marL="0" lvl="0" indent="0" algn="l" rtl="0">
              <a:spcBef>
                <a:spcPts val="1200"/>
              </a:spcBef>
              <a:spcAft>
                <a:spcPts val="0"/>
              </a:spcAft>
              <a:buNone/>
            </a:pPr>
            <a:endParaRPr sz="1800">
              <a:solidFill>
                <a:schemeClr val="dk2"/>
              </a:solidFill>
              <a:latin typeface="Playfair Display"/>
              <a:ea typeface="Playfair Display"/>
              <a:cs typeface="Playfair Display"/>
              <a:sym typeface="Playfair Displ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344250" y="1204500"/>
            <a:ext cx="8455500" cy="2346000"/>
          </a:xfrm>
          <a:prstGeom prst="rect">
            <a:avLst/>
          </a:prstGeom>
          <a:ln w="76200" cap="flat" cmpd="sng">
            <a:solidFill>
              <a:schemeClr val="accent4"/>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lnSpc>
                <a:spcPct val="140000"/>
              </a:lnSpc>
              <a:spcBef>
                <a:spcPts val="1200"/>
              </a:spcBef>
              <a:spcAft>
                <a:spcPts val="0"/>
              </a:spcAft>
              <a:buClr>
                <a:schemeClr val="dk2"/>
              </a:buClr>
              <a:buSzPct val="59638"/>
              <a:buFont typeface="Arial"/>
              <a:buNone/>
            </a:pPr>
            <a:r>
              <a:rPr lang="en" sz="1844">
                <a:highlight>
                  <a:srgbClr val="FFFFFF"/>
                </a:highlight>
              </a:rPr>
              <a:t>Disclaimer</a:t>
            </a:r>
            <a:endParaRPr sz="1844">
              <a:highlight>
                <a:srgbClr val="FFFFFF"/>
              </a:highlight>
            </a:endParaRPr>
          </a:p>
          <a:p>
            <a:pPr marL="0" lvl="0" indent="0" algn="ctr" rtl="0">
              <a:lnSpc>
                <a:spcPct val="140000"/>
              </a:lnSpc>
              <a:spcBef>
                <a:spcPts val="1200"/>
              </a:spcBef>
              <a:spcAft>
                <a:spcPts val="0"/>
              </a:spcAft>
              <a:buClr>
                <a:schemeClr val="dk2"/>
              </a:buClr>
              <a:buSzPct val="67347"/>
              <a:buFont typeface="Arial"/>
              <a:buNone/>
            </a:pPr>
            <a:r>
              <a:rPr lang="en" sz="1633" b="0">
                <a:highlight>
                  <a:srgbClr val="FFFFFF"/>
                </a:highlight>
              </a:rPr>
              <a:t>By providing links to other sites Southern Illinois University Nurse Aide Testing (SIUC NAT) and the Illinois Department of Public Health (IDPH) do not guarantee, approve, or endorse the information or products available on these sites.</a:t>
            </a:r>
            <a:endParaRPr sz="1633" b="0">
              <a:highlight>
                <a:srgbClr val="FFFFFF"/>
              </a:highlight>
            </a:endParaRPr>
          </a:p>
          <a:p>
            <a:pPr marL="0" lvl="0" indent="0" algn="ctr" rtl="0">
              <a:spcBef>
                <a:spcPts val="120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p:nvPr/>
        </p:nvSpPr>
        <p:spPr>
          <a:xfrm>
            <a:off x="206375" y="-38100"/>
            <a:ext cx="78669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dirty="0">
                <a:solidFill>
                  <a:srgbClr val="FFFFFF"/>
                </a:solidFill>
              </a:rPr>
              <a:t>Topic 1</a:t>
            </a:r>
            <a:endParaRPr sz="2500" dirty="0">
              <a:solidFill>
                <a:srgbClr val="FFFFFF"/>
              </a:solidFill>
            </a:endParaRPr>
          </a:p>
          <a:p>
            <a:pPr marL="0" lvl="0" indent="0" algn="l" rtl="0">
              <a:spcBef>
                <a:spcPts val="0"/>
              </a:spcBef>
              <a:spcAft>
                <a:spcPts val="0"/>
              </a:spcAft>
              <a:buNone/>
            </a:pPr>
            <a:r>
              <a:rPr lang="en" sz="2500" dirty="0">
                <a:solidFill>
                  <a:srgbClr val="FFFFFF"/>
                </a:solidFill>
              </a:rPr>
              <a:t>Familiarize Yourself with IDPH Requirements</a:t>
            </a:r>
            <a:endParaRPr sz="2500" dirty="0">
              <a:solidFill>
                <a:srgbClr val="FFFFFF"/>
              </a:solidFill>
            </a:endParaRPr>
          </a:p>
          <a:p>
            <a:pPr marL="0" lvl="0" indent="0" algn="l" rtl="0">
              <a:spcBef>
                <a:spcPts val="0"/>
              </a:spcBef>
              <a:spcAft>
                <a:spcPts val="0"/>
              </a:spcAft>
              <a:buNone/>
            </a:pPr>
            <a:endParaRPr sz="2500" dirty="0">
              <a:solidFill>
                <a:srgbClr val="FFFFFF"/>
              </a:solidFill>
            </a:endParaRPr>
          </a:p>
          <a:p>
            <a:pPr marL="0" lvl="0" indent="0" algn="l" rtl="0">
              <a:spcBef>
                <a:spcPts val="0"/>
              </a:spcBef>
              <a:spcAft>
                <a:spcPts val="0"/>
              </a:spcAft>
              <a:buNone/>
            </a:pPr>
            <a:endParaRPr sz="2500" dirty="0">
              <a:solidFill>
                <a:srgbClr val="FFFFFF"/>
              </a:solidFill>
            </a:endParaRPr>
          </a:p>
        </p:txBody>
      </p:sp>
      <p:sp>
        <p:nvSpPr>
          <p:cNvPr id="73" name="Google Shape;73;p15"/>
          <p:cNvSpPr txBox="1"/>
          <p:nvPr/>
        </p:nvSpPr>
        <p:spPr>
          <a:xfrm>
            <a:off x="290734" y="1713316"/>
            <a:ext cx="4064100" cy="213132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2"/>
              </a:buClr>
              <a:buSzPts val="1100"/>
              <a:buFont typeface="Arial"/>
              <a:buNone/>
            </a:pPr>
            <a:r>
              <a:rPr lang="en-US" dirty="0">
                <a:solidFill>
                  <a:schemeClr val="lt1"/>
                </a:solidFill>
              </a:rPr>
              <a:t>This section provides essential information on the Illinois Department of Public Health (IDPH) guidelines to help ensure that your program stays compliant and meets all necessary standards within the classroom and program environment.</a:t>
            </a:r>
            <a:endParaRPr dirty="0">
              <a:solidFill>
                <a:schemeClr val="lt1"/>
              </a:solidFill>
            </a:endParaRPr>
          </a:p>
        </p:txBody>
      </p:sp>
      <p:sp>
        <p:nvSpPr>
          <p:cNvPr id="74" name="Google Shape;74;p15"/>
          <p:cNvSpPr txBox="1"/>
          <p:nvPr/>
        </p:nvSpPr>
        <p:spPr>
          <a:xfrm>
            <a:off x="5707775" y="1833875"/>
            <a:ext cx="3461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latin typeface="Playfair Display"/>
              <a:ea typeface="Playfair Display"/>
              <a:cs typeface="Playfair Display"/>
              <a:sym typeface="Playfair Display"/>
            </a:endParaRPr>
          </a:p>
        </p:txBody>
      </p:sp>
      <p:pic>
        <p:nvPicPr>
          <p:cNvPr id="75" name="Google Shape;75;p15"/>
          <p:cNvPicPr preferRelativeResize="0"/>
          <p:nvPr/>
        </p:nvPicPr>
        <p:blipFill>
          <a:blip r:embed="rId3">
            <a:alphaModFix/>
          </a:blip>
          <a:stretch>
            <a:fillRect/>
          </a:stretch>
        </p:blipFill>
        <p:spPr>
          <a:xfrm>
            <a:off x="4446751" y="1360025"/>
            <a:ext cx="4343150" cy="29451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p:nvPr/>
        </p:nvSpPr>
        <p:spPr>
          <a:xfrm>
            <a:off x="2207850" y="0"/>
            <a:ext cx="4728300" cy="57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500">
                <a:solidFill>
                  <a:srgbClr val="FFFFFF"/>
                </a:solidFill>
              </a:rPr>
              <a:t>IDPH Requirements Overview</a:t>
            </a:r>
            <a:endParaRPr sz="2500">
              <a:solidFill>
                <a:srgbClr val="FFFFFF"/>
              </a:solidFill>
            </a:endParaRPr>
          </a:p>
        </p:txBody>
      </p:sp>
      <p:sp>
        <p:nvSpPr>
          <p:cNvPr id="81" name="Google Shape;81;p16"/>
          <p:cNvSpPr txBox="1"/>
          <p:nvPr/>
        </p:nvSpPr>
        <p:spPr>
          <a:xfrm>
            <a:off x="159638" y="2162425"/>
            <a:ext cx="2800200" cy="2727300"/>
          </a:xfrm>
          <a:prstGeom prst="rect">
            <a:avLst/>
          </a:prstGeom>
          <a:noFill/>
          <a:ln>
            <a:noFill/>
          </a:ln>
        </p:spPr>
        <p:txBody>
          <a:bodyPr spcFirstLastPara="1" wrap="square" lIns="91425" tIns="91425" rIns="91425" bIns="91425" anchor="t" anchorCtr="0">
            <a:noAutofit/>
          </a:bodyPr>
          <a:lstStyle/>
          <a:p>
            <a:pPr marL="0" lvl="0" indent="0" algn="l" rtl="0">
              <a:spcBef>
                <a:spcPts val="1400"/>
              </a:spcBef>
              <a:spcAft>
                <a:spcPts val="0"/>
              </a:spcAft>
              <a:buNone/>
            </a:pPr>
            <a:r>
              <a:rPr lang="en" sz="1200" b="1" i="1" dirty="0">
                <a:solidFill>
                  <a:schemeClr val="lt1"/>
                </a:solidFill>
              </a:rPr>
              <a:t>Minimum Hours of Instruction (</a:t>
            </a:r>
            <a:r>
              <a:rPr lang="en" sz="1200" b="1" i="1" u="sng" dirty="0">
                <a:solidFill>
                  <a:schemeClr val="lt1"/>
                </a:solidFill>
                <a:hlinkClick r:id="rId3">
                  <a:extLst>
                    <a:ext uri="{A12FA001-AC4F-418D-AE19-62706E023703}">
                      <ahyp:hlinkClr xmlns:ahyp="http://schemas.microsoft.com/office/drawing/2018/hyperlinkcolor" val="tx"/>
                    </a:ext>
                  </a:extLst>
                </a:hlinkClick>
              </a:rPr>
              <a:t>Section 395.150</a:t>
            </a:r>
            <a:r>
              <a:rPr lang="en" sz="1200" b="1" i="1" dirty="0">
                <a:solidFill>
                  <a:schemeClr val="lt1"/>
                </a:solidFill>
              </a:rPr>
              <a:t>)</a:t>
            </a:r>
            <a:endParaRPr sz="1200" b="1" i="1" dirty="0">
              <a:solidFill>
                <a:schemeClr val="lt1"/>
              </a:solidFill>
            </a:endParaRPr>
          </a:p>
          <a:p>
            <a:pPr marL="457200" lvl="0" indent="-304800" algn="l" rtl="0">
              <a:spcBef>
                <a:spcPts val="1200"/>
              </a:spcBef>
              <a:spcAft>
                <a:spcPts val="0"/>
              </a:spcAft>
              <a:buClr>
                <a:schemeClr val="lt1"/>
              </a:buClr>
              <a:buSzPts val="1200"/>
              <a:buChar char="●"/>
            </a:pPr>
            <a:r>
              <a:rPr lang="en-US" sz="1200" dirty="0">
                <a:solidFill>
                  <a:schemeClr val="lt1"/>
                </a:solidFill>
              </a:rPr>
              <a:t>Theory: 80 hours (includes 16 lab hours, 12 AD content hours, and 4 CPR hours*)</a:t>
            </a:r>
          </a:p>
          <a:p>
            <a:pPr marL="457200" lvl="0" indent="-304800" algn="l" rtl="0">
              <a:spcBef>
                <a:spcPts val="1200"/>
              </a:spcBef>
              <a:spcAft>
                <a:spcPts val="0"/>
              </a:spcAft>
              <a:buClr>
                <a:schemeClr val="lt1"/>
              </a:buClr>
              <a:buSzPts val="1200"/>
              <a:buChar char="●"/>
            </a:pPr>
            <a:r>
              <a:rPr lang="en-US" sz="1200" dirty="0">
                <a:solidFill>
                  <a:schemeClr val="lt1"/>
                </a:solidFill>
              </a:rPr>
              <a:t>Clinical: 40 hours </a:t>
            </a:r>
          </a:p>
          <a:p>
            <a:pPr marL="152400" lvl="0" algn="l" rtl="0">
              <a:spcBef>
                <a:spcPts val="1200"/>
              </a:spcBef>
              <a:spcAft>
                <a:spcPts val="0"/>
              </a:spcAft>
              <a:buClr>
                <a:schemeClr val="lt1"/>
              </a:buClr>
              <a:buSzPts val="1200"/>
            </a:pPr>
            <a:r>
              <a:rPr lang="en-US" sz="1200" dirty="0">
                <a:solidFill>
                  <a:schemeClr val="lt1"/>
                </a:solidFill>
              </a:rPr>
              <a:t>(*CPR hours may be deducted if covered elsewhere.)</a:t>
            </a:r>
            <a:endParaRPr sz="1500" dirty="0">
              <a:solidFill>
                <a:schemeClr val="lt1"/>
              </a:solidFill>
            </a:endParaRPr>
          </a:p>
          <a:p>
            <a:pPr marL="0" lvl="0" indent="0" algn="l" rtl="0">
              <a:lnSpc>
                <a:spcPct val="115000"/>
              </a:lnSpc>
              <a:spcBef>
                <a:spcPts val="1200"/>
              </a:spcBef>
              <a:spcAft>
                <a:spcPts val="0"/>
              </a:spcAft>
              <a:buNone/>
            </a:pPr>
            <a:endParaRPr sz="1200" dirty="0">
              <a:solidFill>
                <a:schemeClr val="lt1"/>
              </a:solidFill>
            </a:endParaRPr>
          </a:p>
          <a:p>
            <a:pPr marL="0" lvl="0" indent="0" algn="l" rtl="0">
              <a:lnSpc>
                <a:spcPct val="115000"/>
              </a:lnSpc>
              <a:spcBef>
                <a:spcPts val="1200"/>
              </a:spcBef>
              <a:spcAft>
                <a:spcPts val="0"/>
              </a:spcAft>
              <a:buClr>
                <a:schemeClr val="dk2"/>
              </a:buClr>
              <a:buSzPts val="1100"/>
              <a:buFont typeface="Arial"/>
              <a:buNone/>
            </a:pPr>
            <a:endParaRPr sz="2000" dirty="0">
              <a:solidFill>
                <a:srgbClr val="FFFFFF"/>
              </a:solidFill>
            </a:endParaRPr>
          </a:p>
          <a:p>
            <a:pPr marL="457200" lvl="0" indent="0" algn="l" rtl="0">
              <a:spcBef>
                <a:spcPts val="1200"/>
              </a:spcBef>
              <a:spcAft>
                <a:spcPts val="0"/>
              </a:spcAft>
              <a:buNone/>
            </a:pPr>
            <a:endParaRPr sz="2000" dirty="0">
              <a:solidFill>
                <a:srgbClr val="FFFFFF"/>
              </a:solidFill>
            </a:endParaRPr>
          </a:p>
        </p:txBody>
      </p:sp>
      <p:sp>
        <p:nvSpPr>
          <p:cNvPr id="82" name="Google Shape;82;p16"/>
          <p:cNvSpPr txBox="1"/>
          <p:nvPr/>
        </p:nvSpPr>
        <p:spPr>
          <a:xfrm>
            <a:off x="7975675" y="3363900"/>
            <a:ext cx="1193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latin typeface="Playfair Display"/>
              <a:ea typeface="Playfair Display"/>
              <a:cs typeface="Playfair Display"/>
              <a:sym typeface="Playfair Display"/>
            </a:endParaRPr>
          </a:p>
        </p:txBody>
      </p:sp>
      <p:sp>
        <p:nvSpPr>
          <p:cNvPr id="86" name="Google Shape;86;p16"/>
          <p:cNvSpPr txBox="1"/>
          <p:nvPr/>
        </p:nvSpPr>
        <p:spPr>
          <a:xfrm>
            <a:off x="3164187" y="1937500"/>
            <a:ext cx="2742787" cy="3503749"/>
          </a:xfrm>
          <a:prstGeom prst="rect">
            <a:avLst/>
          </a:prstGeom>
          <a:noFill/>
          <a:ln>
            <a:noFill/>
          </a:ln>
        </p:spPr>
        <p:txBody>
          <a:bodyPr spcFirstLastPara="1" wrap="square" lIns="91425" tIns="91425" rIns="91425" bIns="91425" anchor="t" anchorCtr="0">
            <a:spAutoFit/>
          </a:bodyPr>
          <a:lstStyle/>
          <a:p>
            <a:pPr marL="0" lvl="0" indent="0" algn="l" rtl="0">
              <a:spcBef>
                <a:spcPts val="1400"/>
              </a:spcBef>
              <a:spcAft>
                <a:spcPts val="0"/>
              </a:spcAft>
              <a:buClr>
                <a:schemeClr val="dk2"/>
              </a:buClr>
              <a:buSzPts val="1100"/>
              <a:buFont typeface="Arial"/>
              <a:buNone/>
            </a:pPr>
            <a:r>
              <a:rPr lang="en" sz="1000" b="1" i="1" dirty="0">
                <a:solidFill>
                  <a:schemeClr val="lt1"/>
                </a:solidFill>
              </a:rPr>
              <a:t>P</a:t>
            </a:r>
            <a:r>
              <a:rPr lang="en" sz="1100" b="1" i="1" dirty="0">
                <a:solidFill>
                  <a:schemeClr val="lt1"/>
                </a:solidFill>
              </a:rPr>
              <a:t>rogram Operation (</a:t>
            </a:r>
            <a:r>
              <a:rPr lang="en" sz="1100" b="1" i="1" u="sng" dirty="0">
                <a:solidFill>
                  <a:schemeClr val="lt1"/>
                </a:solidFill>
                <a:hlinkClick r:id="rId4">
                  <a:extLst>
                    <a:ext uri="{A12FA001-AC4F-418D-AE19-62706E023703}">
                      <ahyp:hlinkClr xmlns:ahyp="http://schemas.microsoft.com/office/drawing/2018/hyperlinkcolor" val="tx"/>
                    </a:ext>
                  </a:extLst>
                </a:hlinkClick>
              </a:rPr>
              <a:t>Section 395.170</a:t>
            </a:r>
            <a:r>
              <a:rPr lang="en" sz="1100" b="1" i="1" dirty="0">
                <a:solidFill>
                  <a:schemeClr val="lt1"/>
                </a:solidFill>
              </a:rPr>
              <a:t>)</a:t>
            </a:r>
          </a:p>
          <a:p>
            <a:pPr marL="0" lvl="0" indent="0" algn="l" rtl="0">
              <a:spcBef>
                <a:spcPts val="1400"/>
              </a:spcBef>
              <a:spcAft>
                <a:spcPts val="0"/>
              </a:spcAft>
              <a:buClr>
                <a:schemeClr val="dk2"/>
              </a:buClr>
              <a:buSzPts val="1100"/>
              <a:buFont typeface="Arial"/>
              <a:buNone/>
            </a:pPr>
            <a:r>
              <a:rPr lang="en-US" sz="1100" b="1" i="1" u="sng" dirty="0">
                <a:solidFill>
                  <a:schemeClr val="lt1"/>
                </a:solidFill>
              </a:rPr>
              <a:t>Student-to-Instructor Ratios</a:t>
            </a:r>
          </a:p>
          <a:p>
            <a:pPr marL="457200" lvl="0" indent="-298450" algn="l" rtl="0">
              <a:spcBef>
                <a:spcPts val="1200"/>
              </a:spcBef>
              <a:spcAft>
                <a:spcPts val="0"/>
              </a:spcAft>
              <a:buClr>
                <a:schemeClr val="lt1"/>
              </a:buClr>
              <a:buSzPts val="1100"/>
              <a:buChar char="●"/>
            </a:pPr>
            <a:r>
              <a:rPr lang="en-US" sz="1100" b="1" dirty="0">
                <a:solidFill>
                  <a:schemeClr val="lt1"/>
                </a:solidFill>
              </a:rPr>
              <a:t>Lab:</a:t>
            </a:r>
            <a:r>
              <a:rPr lang="en-US" sz="1100" dirty="0">
                <a:solidFill>
                  <a:schemeClr val="lt1"/>
                </a:solidFill>
              </a:rPr>
              <a:t> 16:1</a:t>
            </a:r>
          </a:p>
          <a:p>
            <a:pPr marL="457200" lvl="0" indent="-298450" algn="l" rtl="0">
              <a:spcBef>
                <a:spcPts val="0"/>
              </a:spcBef>
              <a:spcAft>
                <a:spcPts val="0"/>
              </a:spcAft>
              <a:buClr>
                <a:schemeClr val="lt1"/>
              </a:buClr>
              <a:buSzPts val="1100"/>
              <a:buChar char="●"/>
            </a:pPr>
            <a:r>
              <a:rPr lang="en-US" sz="1100" b="1" dirty="0">
                <a:solidFill>
                  <a:schemeClr val="lt1"/>
                </a:solidFill>
              </a:rPr>
              <a:t>Clinical:</a:t>
            </a:r>
            <a:r>
              <a:rPr lang="en-US" sz="1100" dirty="0">
                <a:solidFill>
                  <a:schemeClr val="lt1"/>
                </a:solidFill>
              </a:rPr>
              <a:t> 8:1</a:t>
            </a:r>
          </a:p>
          <a:p>
            <a:pPr marL="457200" lvl="0" indent="-298450" algn="l" rtl="0">
              <a:spcBef>
                <a:spcPts val="0"/>
              </a:spcBef>
              <a:spcAft>
                <a:spcPts val="0"/>
              </a:spcAft>
              <a:buClr>
                <a:schemeClr val="lt1"/>
              </a:buClr>
              <a:buSzPts val="1100"/>
              <a:buChar char="●"/>
            </a:pPr>
            <a:r>
              <a:rPr lang="en-US" sz="1100" b="1" dirty="0">
                <a:solidFill>
                  <a:schemeClr val="lt1"/>
                </a:solidFill>
              </a:rPr>
              <a:t>Lab Bed Assignments:</a:t>
            </a:r>
            <a:r>
              <a:rPr lang="en-US" sz="1100" dirty="0">
                <a:solidFill>
                  <a:schemeClr val="lt1"/>
                </a:solidFill>
              </a:rPr>
              <a:t> 5 students per bed</a:t>
            </a:r>
          </a:p>
          <a:p>
            <a:pPr marL="0" lvl="0" indent="0" algn="l" rtl="0">
              <a:spcBef>
                <a:spcPts val="1200"/>
              </a:spcBef>
              <a:spcAft>
                <a:spcPts val="0"/>
              </a:spcAft>
              <a:buClr>
                <a:schemeClr val="dk2"/>
              </a:buClr>
              <a:buSzPts val="1100"/>
              <a:buFont typeface="Arial"/>
              <a:buNone/>
            </a:pPr>
            <a:r>
              <a:rPr lang="en-US" sz="1100" b="1" i="1" u="sng" dirty="0">
                <a:solidFill>
                  <a:schemeClr val="lt1"/>
                </a:solidFill>
              </a:rPr>
              <a:t>Skill Competency</a:t>
            </a:r>
          </a:p>
          <a:p>
            <a:pPr marL="457200" lvl="0" indent="-298450" algn="l" rtl="0">
              <a:spcBef>
                <a:spcPts val="1200"/>
              </a:spcBef>
              <a:spcAft>
                <a:spcPts val="0"/>
              </a:spcAft>
              <a:buClr>
                <a:schemeClr val="lt1"/>
              </a:buClr>
              <a:buSzPts val="1100"/>
              <a:buChar char="●"/>
            </a:pPr>
            <a:r>
              <a:rPr lang="en-US" sz="1100" dirty="0">
                <a:solidFill>
                  <a:schemeClr val="lt1"/>
                </a:solidFill>
              </a:rPr>
              <a:t>Students must demonstrate competency in all Department-approved skills through hands-on return demonstrations evaluated by an approved instructor.</a:t>
            </a:r>
          </a:p>
          <a:p>
            <a:pPr marL="0" lvl="0" indent="0" algn="l" rtl="0">
              <a:lnSpc>
                <a:spcPct val="115000"/>
              </a:lnSpc>
              <a:spcBef>
                <a:spcPts val="1200"/>
              </a:spcBef>
              <a:spcAft>
                <a:spcPts val="1200"/>
              </a:spcAft>
              <a:buClr>
                <a:schemeClr val="dk2"/>
              </a:buClr>
              <a:buSzPts val="1100"/>
              <a:buFont typeface="Arial"/>
              <a:buNone/>
            </a:pPr>
            <a:endParaRPr lang="en-US" sz="900" dirty="0">
              <a:solidFill>
                <a:schemeClr val="lt1"/>
              </a:solidFill>
            </a:endParaRPr>
          </a:p>
        </p:txBody>
      </p:sp>
      <p:sp>
        <p:nvSpPr>
          <p:cNvPr id="87" name="Google Shape;87;p16"/>
          <p:cNvSpPr txBox="1"/>
          <p:nvPr/>
        </p:nvSpPr>
        <p:spPr>
          <a:xfrm>
            <a:off x="6467350" y="846400"/>
            <a:ext cx="2702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latin typeface="Playfair Display"/>
              <a:ea typeface="Playfair Display"/>
              <a:cs typeface="Playfair Display"/>
              <a:sym typeface="Playfair Display"/>
            </a:endParaRPr>
          </a:p>
        </p:txBody>
      </p:sp>
      <p:pic>
        <p:nvPicPr>
          <p:cNvPr id="88" name="Google Shape;88;p16" descr="File:NursingSkills 11-16-35.jpg - Wikimedia Commons"/>
          <p:cNvPicPr preferRelativeResize="0"/>
          <p:nvPr/>
        </p:nvPicPr>
        <p:blipFill>
          <a:blip r:embed="rId5">
            <a:alphaModFix/>
          </a:blip>
          <a:stretch>
            <a:fillRect/>
          </a:stretch>
        </p:blipFill>
        <p:spPr>
          <a:xfrm>
            <a:off x="6029902" y="645411"/>
            <a:ext cx="2702099" cy="1517014"/>
          </a:xfrm>
          <a:prstGeom prst="rect">
            <a:avLst/>
          </a:prstGeom>
          <a:noFill/>
          <a:ln w="38100" cap="flat" cmpd="sng">
            <a:solidFill>
              <a:schemeClr val="dk2"/>
            </a:solidFill>
            <a:prstDash val="solid"/>
            <a:round/>
            <a:headEnd type="none" w="sm" len="sm"/>
            <a:tailEnd type="none" w="sm" len="sm"/>
          </a:ln>
        </p:spPr>
      </p:pic>
      <p:sp>
        <p:nvSpPr>
          <p:cNvPr id="89" name="Google Shape;89;p16"/>
          <p:cNvSpPr txBox="1"/>
          <p:nvPr/>
        </p:nvSpPr>
        <p:spPr>
          <a:xfrm>
            <a:off x="6305025" y="2263950"/>
            <a:ext cx="2788800" cy="2960011"/>
          </a:xfrm>
          <a:prstGeom prst="rect">
            <a:avLst/>
          </a:prstGeom>
          <a:noFill/>
          <a:ln>
            <a:noFill/>
          </a:ln>
        </p:spPr>
        <p:txBody>
          <a:bodyPr spcFirstLastPara="1" wrap="square" lIns="91425" tIns="91425" rIns="91425" bIns="91425" anchor="t" anchorCtr="0">
            <a:spAutoFit/>
          </a:bodyPr>
          <a:lstStyle/>
          <a:p>
            <a:pPr marL="0" lvl="0" indent="0" algn="l" rtl="0">
              <a:spcBef>
                <a:spcPts val="1200"/>
              </a:spcBef>
              <a:spcAft>
                <a:spcPts val="0"/>
              </a:spcAft>
              <a:buClr>
                <a:schemeClr val="dk2"/>
              </a:buClr>
              <a:buSzPts val="1100"/>
              <a:buFont typeface="Arial"/>
              <a:buNone/>
            </a:pPr>
            <a:r>
              <a:rPr lang="en" sz="1200" b="1" i="1" u="sng" dirty="0">
                <a:solidFill>
                  <a:schemeClr val="lt1"/>
                </a:solidFill>
              </a:rPr>
              <a:t>Classroom &amp; Laboratory Requirements</a:t>
            </a:r>
          </a:p>
          <a:p>
            <a:pPr marL="0" lvl="0" indent="0" algn="l" rtl="0">
              <a:spcBef>
                <a:spcPts val="1200"/>
              </a:spcBef>
              <a:spcAft>
                <a:spcPts val="0"/>
              </a:spcAft>
              <a:buClr>
                <a:schemeClr val="dk2"/>
              </a:buClr>
              <a:buSzPts val="1100"/>
              <a:buFont typeface="Arial"/>
              <a:buNone/>
            </a:pPr>
            <a:endParaRPr sz="1200" b="1" i="1" u="sng" dirty="0">
              <a:solidFill>
                <a:schemeClr val="lt1"/>
              </a:solidFill>
            </a:endParaRPr>
          </a:p>
          <a:p>
            <a:pPr marL="457200" lvl="0" indent="-304800" algn="l" rtl="0">
              <a:spcAft>
                <a:spcPts val="0"/>
              </a:spcAft>
              <a:buClr>
                <a:schemeClr val="lt1"/>
              </a:buClr>
              <a:buSzPts val="1200"/>
              <a:buChar char="●"/>
            </a:pPr>
            <a:r>
              <a:rPr lang="en" sz="1200" dirty="0">
                <a:solidFill>
                  <a:schemeClr val="lt1"/>
                </a:solidFill>
              </a:rPr>
              <a:t>Clean and equipped with functioning tools</a:t>
            </a:r>
          </a:p>
          <a:p>
            <a:pPr marL="457200" lvl="0" indent="-304800" algn="l" rtl="0">
              <a:spcAft>
                <a:spcPts val="0"/>
              </a:spcAft>
              <a:buClr>
                <a:schemeClr val="lt1"/>
              </a:buClr>
              <a:buSzPts val="1200"/>
              <a:buChar char="●"/>
            </a:pPr>
            <a:r>
              <a:rPr lang="en" sz="1200" dirty="0">
                <a:solidFill>
                  <a:schemeClr val="lt1"/>
                </a:solidFill>
              </a:rPr>
              <a:t>Free of pests and excessive litter</a:t>
            </a:r>
            <a:endParaRPr sz="1200" dirty="0">
              <a:solidFill>
                <a:schemeClr val="lt1"/>
              </a:solidFill>
            </a:endParaRPr>
          </a:p>
          <a:p>
            <a:pPr marL="457200" lvl="0" indent="-304800" algn="l" rtl="0">
              <a:spcBef>
                <a:spcPts val="0"/>
              </a:spcBef>
              <a:spcAft>
                <a:spcPts val="0"/>
              </a:spcAft>
              <a:buClr>
                <a:schemeClr val="lt1"/>
              </a:buClr>
              <a:buSzPts val="1200"/>
              <a:buChar char="●"/>
            </a:pPr>
            <a:r>
              <a:rPr lang="en" sz="1200" dirty="0">
                <a:solidFill>
                  <a:schemeClr val="lt1"/>
                </a:solidFill>
              </a:rPr>
              <a:t>No food or drink permitted</a:t>
            </a:r>
            <a:endParaRPr sz="1200" dirty="0">
              <a:solidFill>
                <a:schemeClr val="lt1"/>
              </a:solidFill>
            </a:endParaRPr>
          </a:p>
          <a:p>
            <a:pPr marL="457200" lvl="0" indent="-304800" algn="l" rtl="0">
              <a:spcBef>
                <a:spcPts val="0"/>
              </a:spcBef>
              <a:spcAft>
                <a:spcPts val="0"/>
              </a:spcAft>
              <a:buClr>
                <a:schemeClr val="lt1"/>
              </a:buClr>
              <a:buSzPts val="1200"/>
              <a:buChar char="●"/>
            </a:pPr>
            <a:r>
              <a:rPr lang="en" sz="1200" dirty="0">
                <a:solidFill>
                  <a:schemeClr val="lt1"/>
                </a:solidFill>
              </a:rPr>
              <a:t>Supplies must be clean, available, and ready for use</a:t>
            </a:r>
            <a:endParaRPr sz="1200" dirty="0">
              <a:solidFill>
                <a:schemeClr val="lt1"/>
              </a:solidFill>
            </a:endParaRPr>
          </a:p>
          <a:p>
            <a:pPr marL="0" lvl="0" indent="0" algn="l" rtl="0">
              <a:lnSpc>
                <a:spcPct val="115000"/>
              </a:lnSpc>
              <a:spcBef>
                <a:spcPts val="1200"/>
              </a:spcBef>
              <a:spcAft>
                <a:spcPts val="1200"/>
              </a:spcAft>
              <a:buNone/>
            </a:pPr>
            <a:endParaRPr sz="1300" b="1" dirty="0">
              <a:solidFill>
                <a:schemeClr val="lt1"/>
              </a:solidFill>
            </a:endParaRPr>
          </a:p>
        </p:txBody>
      </p:sp>
      <p:sp>
        <p:nvSpPr>
          <p:cNvPr id="90" name="Google Shape;90;p16"/>
          <p:cNvSpPr txBox="1"/>
          <p:nvPr/>
        </p:nvSpPr>
        <p:spPr>
          <a:xfrm>
            <a:off x="7997375" y="3005800"/>
            <a:ext cx="1172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latin typeface="Playfair Display"/>
              <a:ea typeface="Playfair Display"/>
              <a:cs typeface="Playfair Display"/>
              <a:sym typeface="Playfair Display"/>
            </a:endParaRPr>
          </a:p>
        </p:txBody>
      </p:sp>
      <p:pic>
        <p:nvPicPr>
          <p:cNvPr id="1032" name="Picture 8" descr="Nurse Aide I - Blue Ridge Community College">
            <a:extLst>
              <a:ext uri="{FF2B5EF4-FFF2-40B4-BE49-F238E27FC236}">
                <a16:creationId xmlns:a16="http://schemas.microsoft.com/office/drawing/2014/main" id="{82442C56-8E39-425D-C6B2-7C511EF5E4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V="1">
            <a:off x="3131684" y="645411"/>
            <a:ext cx="2702099" cy="151946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0" descr="School dates and public holidays for students in Melbourne in 2024">
            <a:extLst>
              <a:ext uri="{FF2B5EF4-FFF2-40B4-BE49-F238E27FC236}">
                <a16:creationId xmlns:a16="http://schemas.microsoft.com/office/drawing/2014/main" id="{AD77CF05-0F0A-37A7-6C59-A858C6CACBFF}"/>
              </a:ext>
            </a:extLst>
          </p:cNvPr>
          <p:cNvSpPr>
            <a:spLocks noChangeAspect="1" noChangeArrowheads="1"/>
          </p:cNvSpPr>
          <p:nvPr/>
        </p:nvSpPr>
        <p:spPr bwMode="auto">
          <a:xfrm>
            <a:off x="1500016" y="507099"/>
            <a:ext cx="1049219" cy="10492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12" descr="School dates and public holidays for students in Melbourne in 2024">
            <a:extLst>
              <a:ext uri="{FF2B5EF4-FFF2-40B4-BE49-F238E27FC236}">
                <a16:creationId xmlns:a16="http://schemas.microsoft.com/office/drawing/2014/main" id="{70906FEE-C970-C1BD-F312-3D7154D2CEBD}"/>
              </a:ext>
            </a:extLst>
          </p:cNvPr>
          <p:cNvSpPr>
            <a:spLocks noChangeAspect="1" noChangeArrowheads="1"/>
          </p:cNvSpPr>
          <p:nvPr/>
        </p:nvSpPr>
        <p:spPr bwMode="auto">
          <a:xfrm>
            <a:off x="1143000" y="279381"/>
            <a:ext cx="935182" cy="93518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14" descr="School dates and public holidays for students in Melbourne in 2024">
            <a:extLst>
              <a:ext uri="{FF2B5EF4-FFF2-40B4-BE49-F238E27FC236}">
                <a16:creationId xmlns:a16="http://schemas.microsoft.com/office/drawing/2014/main" id="{7BFD21F4-AF3B-D295-330D-E87FB7CCB248}"/>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6" descr="School dates and public holidays for students in Melbourne in 2024">
            <a:extLst>
              <a:ext uri="{FF2B5EF4-FFF2-40B4-BE49-F238E27FC236}">
                <a16:creationId xmlns:a16="http://schemas.microsoft.com/office/drawing/2014/main" id="{458D405F-74EA-4EC2-49D7-0739BB2919F4}"/>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clock and calendar with pins and a pencil&#10;&#10;AI-generated content may be incorrect.">
            <a:extLst>
              <a:ext uri="{FF2B5EF4-FFF2-40B4-BE49-F238E27FC236}">
                <a16:creationId xmlns:a16="http://schemas.microsoft.com/office/drawing/2014/main" id="{8C4476B3-CFC1-94B9-4E0D-D725457391C4}"/>
              </a:ext>
            </a:extLst>
          </p:cNvPr>
          <p:cNvPicPr>
            <a:picLocks noChangeAspect="1"/>
          </p:cNvPicPr>
          <p:nvPr/>
        </p:nvPicPr>
        <p:blipFill>
          <a:blip r:embed="rId7"/>
          <a:stretch>
            <a:fillRect/>
          </a:stretch>
        </p:blipFill>
        <p:spPr>
          <a:xfrm>
            <a:off x="232982" y="645411"/>
            <a:ext cx="2702583" cy="151946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p:nvPr/>
        </p:nvSpPr>
        <p:spPr>
          <a:xfrm>
            <a:off x="238725" y="206200"/>
            <a:ext cx="8279400" cy="143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lt1"/>
                </a:solidFill>
              </a:rPr>
              <a:t>Topic 2</a:t>
            </a:r>
            <a:endParaRPr sz="2000">
              <a:solidFill>
                <a:schemeClr val="lt1"/>
              </a:solidFill>
            </a:endParaRPr>
          </a:p>
          <a:p>
            <a:pPr marL="0" lvl="0" indent="0" algn="l" rtl="0">
              <a:lnSpc>
                <a:spcPct val="115000"/>
              </a:lnSpc>
              <a:spcBef>
                <a:spcPts val="1200"/>
              </a:spcBef>
              <a:spcAft>
                <a:spcPts val="0"/>
              </a:spcAft>
              <a:buClr>
                <a:schemeClr val="dk2"/>
              </a:buClr>
              <a:buSzPts val="1100"/>
              <a:buFont typeface="Arial"/>
              <a:buNone/>
            </a:pPr>
            <a:r>
              <a:rPr lang="en" sz="2000">
                <a:solidFill>
                  <a:schemeClr val="lt1"/>
                </a:solidFill>
              </a:rPr>
              <a:t>How IDPH Monitors Program Compliance: Monitoring Visit Key Points</a:t>
            </a:r>
            <a:endParaRPr sz="2000">
              <a:solidFill>
                <a:schemeClr val="lt1"/>
              </a:solidFill>
            </a:endParaRPr>
          </a:p>
          <a:p>
            <a:pPr marL="0" lvl="0" indent="0" algn="l" rtl="0">
              <a:spcBef>
                <a:spcPts val="1200"/>
              </a:spcBef>
              <a:spcAft>
                <a:spcPts val="0"/>
              </a:spcAft>
              <a:buNone/>
            </a:pPr>
            <a:endParaRPr sz="1800">
              <a:solidFill>
                <a:schemeClr val="lt1"/>
              </a:solidFill>
              <a:latin typeface="Playfair Display"/>
              <a:ea typeface="Playfair Display"/>
              <a:cs typeface="Playfair Display"/>
              <a:sym typeface="Playfair Display"/>
            </a:endParaRPr>
          </a:p>
        </p:txBody>
      </p:sp>
      <p:sp>
        <p:nvSpPr>
          <p:cNvPr id="96" name="Google Shape;96;p17"/>
          <p:cNvSpPr txBox="1"/>
          <p:nvPr/>
        </p:nvSpPr>
        <p:spPr>
          <a:xfrm>
            <a:off x="238725" y="1464925"/>
            <a:ext cx="4535700" cy="3317801"/>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Clr>
                <a:schemeClr val="dk2"/>
              </a:buClr>
              <a:buSzPts val="1100"/>
              <a:buFont typeface="Arial"/>
              <a:buNone/>
            </a:pPr>
            <a:r>
              <a:rPr lang="en-US" sz="1800" dirty="0">
                <a:solidFill>
                  <a:schemeClr val="lt1"/>
                </a:solidFill>
              </a:rPr>
              <a:t>This chapter offers crucial information to help you prepare for an unannounced monitoring visit, aiming to reduce stress and anxiety. By understanding the requirements and expectations, you can approach the visit confidently. Effective preparation is essential for a smooth monitoring experience.</a:t>
            </a:r>
            <a:endParaRPr sz="1800" dirty="0">
              <a:solidFill>
                <a:schemeClr val="lt1"/>
              </a:solidFill>
            </a:endParaRPr>
          </a:p>
          <a:p>
            <a:pPr marL="0" lvl="0" indent="0" algn="l" rtl="0">
              <a:spcBef>
                <a:spcPts val="1200"/>
              </a:spcBef>
              <a:spcAft>
                <a:spcPts val="0"/>
              </a:spcAft>
              <a:buNone/>
            </a:pPr>
            <a:endParaRPr sz="1800" dirty="0">
              <a:solidFill>
                <a:schemeClr val="lt1"/>
              </a:solidFill>
              <a:latin typeface="Playfair Display"/>
              <a:ea typeface="Playfair Display"/>
              <a:cs typeface="Playfair Display"/>
              <a:sym typeface="Playfair Display"/>
            </a:endParaRPr>
          </a:p>
        </p:txBody>
      </p:sp>
      <p:sp>
        <p:nvSpPr>
          <p:cNvPr id="97" name="Google Shape;97;p17"/>
          <p:cNvSpPr txBox="1"/>
          <p:nvPr/>
        </p:nvSpPr>
        <p:spPr>
          <a:xfrm>
            <a:off x="7921425" y="1551725"/>
            <a:ext cx="1248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latin typeface="Playfair Display"/>
              <a:ea typeface="Playfair Display"/>
              <a:cs typeface="Playfair Display"/>
              <a:sym typeface="Playfair Display"/>
            </a:endParaRPr>
          </a:p>
        </p:txBody>
      </p:sp>
      <p:pic>
        <p:nvPicPr>
          <p:cNvPr id="98" name="Google Shape;98;p17"/>
          <p:cNvPicPr preferRelativeResize="0"/>
          <p:nvPr/>
        </p:nvPicPr>
        <p:blipFill>
          <a:blip r:embed="rId3">
            <a:alphaModFix/>
          </a:blip>
          <a:stretch>
            <a:fillRect/>
          </a:stretch>
        </p:blipFill>
        <p:spPr>
          <a:xfrm>
            <a:off x="4904375" y="1608350"/>
            <a:ext cx="3982827" cy="30359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p:nvPr/>
        </p:nvSpPr>
        <p:spPr>
          <a:xfrm>
            <a:off x="66528" y="1711037"/>
            <a:ext cx="3125571" cy="3539836"/>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400"/>
              </a:spcBef>
              <a:spcAft>
                <a:spcPts val="0"/>
              </a:spcAft>
              <a:buClr>
                <a:schemeClr val="dk2"/>
              </a:buClr>
              <a:buSzPts val="1100"/>
              <a:buFont typeface="Arial"/>
              <a:buNone/>
            </a:pPr>
            <a:r>
              <a:rPr lang="en" b="1" dirty="0">
                <a:solidFill>
                  <a:schemeClr val="lt1"/>
                </a:solidFill>
              </a:rPr>
              <a:t>Master Schedule Compliance</a:t>
            </a:r>
            <a:endParaRPr b="1" dirty="0">
              <a:solidFill>
                <a:schemeClr val="lt1"/>
              </a:solidFill>
            </a:endParaRPr>
          </a:p>
          <a:p>
            <a:pPr marL="457200" lvl="0" indent="-304800" algn="l" rtl="0">
              <a:lnSpc>
                <a:spcPct val="115000"/>
              </a:lnSpc>
              <a:spcBef>
                <a:spcPts val="1200"/>
              </a:spcBef>
              <a:spcAft>
                <a:spcPts val="0"/>
              </a:spcAft>
              <a:buClr>
                <a:schemeClr val="lt1"/>
              </a:buClr>
              <a:buSzPts val="1200"/>
              <a:buChar char="●"/>
            </a:pPr>
            <a:r>
              <a:rPr lang="en" dirty="0">
                <a:solidFill>
                  <a:schemeClr val="lt1"/>
                </a:solidFill>
              </a:rPr>
              <a:t>Follow the schedule; report changes immediately to the PC.</a:t>
            </a:r>
            <a:endParaRPr dirty="0">
              <a:solidFill>
                <a:schemeClr val="lt1"/>
              </a:solidFill>
            </a:endParaRPr>
          </a:p>
          <a:p>
            <a:pPr marL="457200" lvl="0" indent="-304800" algn="l" rtl="0">
              <a:lnSpc>
                <a:spcPct val="115000"/>
              </a:lnSpc>
              <a:spcBef>
                <a:spcPts val="0"/>
              </a:spcBef>
              <a:spcAft>
                <a:spcPts val="0"/>
              </a:spcAft>
              <a:buClr>
                <a:schemeClr val="lt1"/>
              </a:buClr>
              <a:buSzPts val="1200"/>
              <a:buChar char="●"/>
            </a:pPr>
            <a:r>
              <a:rPr lang="en" dirty="0">
                <a:solidFill>
                  <a:schemeClr val="lt1"/>
                </a:solidFill>
              </a:rPr>
              <a:t>PC must notify IDPH via email: dph.bnatp@illinois.gov.</a:t>
            </a:r>
            <a:endParaRPr dirty="0">
              <a:solidFill>
                <a:schemeClr val="lt1"/>
              </a:solidFill>
            </a:endParaRPr>
          </a:p>
          <a:p>
            <a:pPr marL="457200" lvl="0" indent="0" algn="l" rtl="0">
              <a:spcBef>
                <a:spcPts val="1200"/>
              </a:spcBef>
              <a:spcAft>
                <a:spcPts val="0"/>
              </a:spcAft>
              <a:buNone/>
            </a:pPr>
            <a:endParaRPr sz="1200" b="1" dirty="0">
              <a:solidFill>
                <a:srgbClr val="FFFFFF"/>
              </a:solidFill>
            </a:endParaRPr>
          </a:p>
        </p:txBody>
      </p:sp>
      <p:pic>
        <p:nvPicPr>
          <p:cNvPr id="2052" name="Picture 4" descr="31,400+ Regulatory Compliance Stock Photos, Pictures ...">
            <a:extLst>
              <a:ext uri="{FF2B5EF4-FFF2-40B4-BE49-F238E27FC236}">
                <a16:creationId xmlns:a16="http://schemas.microsoft.com/office/drawing/2014/main" id="{7D1697E6-E1D4-8C1B-BB4D-7FE4A92A2A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178" y="217468"/>
            <a:ext cx="5899644" cy="12370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D5DB7B3-2A18-0BD8-DABB-A896F700A854}"/>
              </a:ext>
            </a:extLst>
          </p:cNvPr>
          <p:cNvSpPr txBox="1"/>
          <p:nvPr/>
        </p:nvSpPr>
        <p:spPr>
          <a:xfrm>
            <a:off x="3034150" y="1953271"/>
            <a:ext cx="2917753" cy="1948226"/>
          </a:xfrm>
          <a:prstGeom prst="rect">
            <a:avLst/>
          </a:prstGeom>
          <a:noFill/>
        </p:spPr>
        <p:txBody>
          <a:bodyPr wrap="square" rtlCol="0">
            <a:spAutoFit/>
          </a:bodyPr>
          <a:lstStyle/>
          <a:p>
            <a:pPr marL="0" lvl="0" indent="0" algn="ctr" rtl="0">
              <a:lnSpc>
                <a:spcPct val="115000"/>
              </a:lnSpc>
              <a:spcBef>
                <a:spcPts val="1400"/>
              </a:spcBef>
              <a:spcAft>
                <a:spcPts val="0"/>
              </a:spcAft>
              <a:buClr>
                <a:schemeClr val="dk2"/>
              </a:buClr>
              <a:buSzPts val="1100"/>
              <a:buFont typeface="Arial"/>
              <a:buNone/>
            </a:pPr>
            <a:r>
              <a:rPr lang="en-US" sz="1400" b="1" dirty="0">
                <a:solidFill>
                  <a:schemeClr val="lt1"/>
                </a:solidFill>
              </a:rPr>
              <a:t>Visit Planning</a:t>
            </a:r>
          </a:p>
          <a:p>
            <a:pPr marL="457200" lvl="0" indent="-304800" algn="l" rtl="0">
              <a:lnSpc>
                <a:spcPct val="115000"/>
              </a:lnSpc>
              <a:spcBef>
                <a:spcPts val="1200"/>
              </a:spcBef>
              <a:spcAft>
                <a:spcPts val="0"/>
              </a:spcAft>
              <a:buClr>
                <a:schemeClr val="lt1"/>
              </a:buClr>
              <a:buSzPts val="1200"/>
              <a:buChar char="●"/>
            </a:pPr>
            <a:r>
              <a:rPr lang="en-US" sz="1400" dirty="0">
                <a:solidFill>
                  <a:schemeClr val="lt1"/>
                </a:solidFill>
              </a:rPr>
              <a:t>Education Coordinators use the Master Schedule for visit planning.</a:t>
            </a:r>
          </a:p>
          <a:p>
            <a:pPr marL="457200" lvl="0" indent="-304800" algn="l" rtl="0">
              <a:lnSpc>
                <a:spcPct val="115000"/>
              </a:lnSpc>
              <a:spcBef>
                <a:spcPts val="0"/>
              </a:spcBef>
              <a:spcAft>
                <a:spcPts val="0"/>
              </a:spcAft>
              <a:buClr>
                <a:schemeClr val="lt1"/>
              </a:buClr>
              <a:buSzPts val="1200"/>
              <a:buChar char="●"/>
            </a:pPr>
            <a:r>
              <a:rPr lang="en-US" sz="1400" dirty="0">
                <a:solidFill>
                  <a:schemeClr val="lt1"/>
                </a:solidFill>
              </a:rPr>
              <a:t>Visits occur every </a:t>
            </a:r>
            <a:r>
              <a:rPr lang="en-US" sz="1400" b="1" dirty="0">
                <a:solidFill>
                  <a:schemeClr val="lt1"/>
                </a:solidFill>
              </a:rPr>
              <a:t>2 years</a:t>
            </a:r>
            <a:r>
              <a:rPr lang="en-US" sz="1400" dirty="0">
                <a:solidFill>
                  <a:schemeClr val="lt1"/>
                </a:solidFill>
              </a:rPr>
              <a:t> and are </a:t>
            </a:r>
            <a:r>
              <a:rPr lang="en-US" sz="1400" b="1" dirty="0">
                <a:solidFill>
                  <a:schemeClr val="lt1"/>
                </a:solidFill>
              </a:rPr>
              <a:t>unannounced</a:t>
            </a:r>
            <a:r>
              <a:rPr lang="en-US" sz="1400" dirty="0">
                <a:solidFill>
                  <a:schemeClr val="lt1"/>
                </a:solidFill>
              </a:rPr>
              <a:t>.</a:t>
            </a:r>
          </a:p>
          <a:p>
            <a:endParaRPr lang="en-US" dirty="0"/>
          </a:p>
        </p:txBody>
      </p:sp>
      <p:sp>
        <p:nvSpPr>
          <p:cNvPr id="5" name="TextBox 4">
            <a:extLst>
              <a:ext uri="{FF2B5EF4-FFF2-40B4-BE49-F238E27FC236}">
                <a16:creationId xmlns:a16="http://schemas.microsoft.com/office/drawing/2014/main" id="{B1550CAC-DD99-3ADF-66A0-3E5512A0F4FA}"/>
              </a:ext>
            </a:extLst>
          </p:cNvPr>
          <p:cNvSpPr txBox="1"/>
          <p:nvPr/>
        </p:nvSpPr>
        <p:spPr>
          <a:xfrm>
            <a:off x="5951903" y="1890706"/>
            <a:ext cx="3006435" cy="2244477"/>
          </a:xfrm>
          <a:prstGeom prst="rect">
            <a:avLst/>
          </a:prstGeom>
          <a:noFill/>
        </p:spPr>
        <p:txBody>
          <a:bodyPr wrap="square" rtlCol="0">
            <a:spAutoFit/>
          </a:bodyPr>
          <a:lstStyle/>
          <a:p>
            <a:pPr marL="0" lvl="0" indent="0" algn="ctr" rtl="0">
              <a:lnSpc>
                <a:spcPct val="115000"/>
              </a:lnSpc>
              <a:spcBef>
                <a:spcPts val="1400"/>
              </a:spcBef>
              <a:spcAft>
                <a:spcPts val="0"/>
              </a:spcAft>
              <a:buClr>
                <a:schemeClr val="dk2"/>
              </a:buClr>
              <a:buSzPts val="1100"/>
              <a:buFont typeface="Arial"/>
              <a:buNone/>
            </a:pPr>
            <a:r>
              <a:rPr lang="en-US" sz="1400" b="1" dirty="0">
                <a:solidFill>
                  <a:schemeClr val="lt1"/>
                </a:solidFill>
              </a:rPr>
              <a:t>Additional Resources</a:t>
            </a:r>
          </a:p>
          <a:p>
            <a:pPr marL="457200" lvl="0" indent="-304800" algn="l" rtl="0">
              <a:lnSpc>
                <a:spcPct val="115000"/>
              </a:lnSpc>
              <a:spcBef>
                <a:spcPts val="1200"/>
              </a:spcBef>
              <a:spcAft>
                <a:spcPts val="0"/>
              </a:spcAft>
              <a:buClr>
                <a:schemeClr val="lt1"/>
              </a:buClr>
              <a:buSzPts val="1200"/>
              <a:buChar char="●"/>
            </a:pPr>
            <a:r>
              <a:rPr lang="en-US" sz="1400" u="sng" dirty="0">
                <a:solidFill>
                  <a:schemeClr val="lt1"/>
                </a:solidFill>
                <a:hlinkClick r:id="rId4">
                  <a:extLst>
                    <a:ext uri="{A12FA001-AC4F-418D-AE19-62706E023703}">
                      <ahyp:hlinkClr xmlns:ahyp="http://schemas.microsoft.com/office/drawing/2018/hyperlinkcolor" val="tx"/>
                    </a:ext>
                  </a:extLst>
                </a:hlinkClick>
              </a:rPr>
              <a:t>How to Prepare for a Monitoring Visit (Video)</a:t>
            </a:r>
            <a:endParaRPr lang="en-US" sz="1400" u="sng" dirty="0">
              <a:solidFill>
                <a:schemeClr val="lt1"/>
              </a:solidFill>
            </a:endParaRPr>
          </a:p>
          <a:p>
            <a:pPr marL="457200" lvl="0" indent="-304800" algn="l" rtl="0">
              <a:lnSpc>
                <a:spcPct val="115000"/>
              </a:lnSpc>
              <a:spcBef>
                <a:spcPts val="0"/>
              </a:spcBef>
              <a:spcAft>
                <a:spcPts val="0"/>
              </a:spcAft>
              <a:buClr>
                <a:schemeClr val="lt1"/>
              </a:buClr>
              <a:buSzPts val="1200"/>
              <a:buChar char="●"/>
            </a:pPr>
            <a:r>
              <a:rPr lang="en-US" sz="1400" u="sng" dirty="0">
                <a:solidFill>
                  <a:schemeClr val="lt1"/>
                </a:solidFill>
                <a:hlinkClick r:id="rId5">
                  <a:extLst>
                    <a:ext uri="{A12FA001-AC4F-418D-AE19-62706E023703}">
                      <ahyp:hlinkClr xmlns:ahyp="http://schemas.microsoft.com/office/drawing/2018/hyperlinkcolor" val="tx"/>
                    </a:ext>
                  </a:extLst>
                </a:hlinkClick>
              </a:rPr>
              <a:t>Monitoring Visit Evaluation Form</a:t>
            </a:r>
            <a:endParaRPr lang="en-US" sz="1400" u="sng" dirty="0">
              <a:solidFill>
                <a:schemeClr val="lt1"/>
              </a:solidFill>
            </a:endParaRPr>
          </a:p>
          <a:p>
            <a:pPr marL="457200" lvl="0" indent="-304800" algn="l" rtl="0">
              <a:lnSpc>
                <a:spcPct val="115000"/>
              </a:lnSpc>
              <a:spcBef>
                <a:spcPts val="0"/>
              </a:spcBef>
              <a:spcAft>
                <a:spcPts val="0"/>
              </a:spcAft>
              <a:buClr>
                <a:schemeClr val="lt1"/>
              </a:buClr>
              <a:buSzPts val="1200"/>
              <a:buChar char="●"/>
            </a:pPr>
            <a:r>
              <a:rPr lang="en-US" sz="1400" u="sng" dirty="0">
                <a:solidFill>
                  <a:schemeClr val="lt1"/>
                </a:solidFill>
                <a:hlinkClick r:id="rId6">
                  <a:extLst>
                    <a:ext uri="{A12FA001-AC4F-418D-AE19-62706E023703}">
                      <ahyp:hlinkClr xmlns:ahyp="http://schemas.microsoft.com/office/drawing/2018/hyperlinkcolor" val="tx"/>
                    </a:ext>
                  </a:extLst>
                </a:hlinkClick>
              </a:rPr>
              <a:t>Monitoring Visit Document Requirements</a:t>
            </a:r>
            <a:endParaRPr lang="en-US" sz="1400" u="sng" dirty="0">
              <a:solidFill>
                <a:schemeClr val="lt1"/>
              </a:solidFill>
            </a:endParaRP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p:nvPr/>
        </p:nvSpPr>
        <p:spPr>
          <a:xfrm>
            <a:off x="206375" y="-38100"/>
            <a:ext cx="48228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FFFFFF"/>
                </a:solidFill>
              </a:rPr>
              <a:t>Topic 3</a:t>
            </a:r>
            <a:endParaRPr sz="2500">
              <a:solidFill>
                <a:srgbClr val="FFFFFF"/>
              </a:solidFill>
            </a:endParaRPr>
          </a:p>
          <a:p>
            <a:pPr marL="0" lvl="0" indent="0" algn="l" rtl="0">
              <a:spcBef>
                <a:spcPts val="0"/>
              </a:spcBef>
              <a:spcAft>
                <a:spcPts val="0"/>
              </a:spcAft>
              <a:buNone/>
            </a:pPr>
            <a:r>
              <a:rPr lang="en" sz="2500">
                <a:solidFill>
                  <a:srgbClr val="FFFFFF"/>
                </a:solidFill>
              </a:rPr>
              <a:t>Lesson Planning Essentials</a:t>
            </a:r>
            <a:endParaRPr sz="2500">
              <a:solidFill>
                <a:srgbClr val="FFFFFF"/>
              </a:solidFill>
            </a:endParaRPr>
          </a:p>
        </p:txBody>
      </p:sp>
      <p:sp>
        <p:nvSpPr>
          <p:cNvPr id="111" name="Google Shape;111;p19"/>
          <p:cNvSpPr txBox="1"/>
          <p:nvPr/>
        </p:nvSpPr>
        <p:spPr>
          <a:xfrm>
            <a:off x="352136" y="1433946"/>
            <a:ext cx="4064100" cy="3429000"/>
          </a:xfrm>
          <a:prstGeom prst="rect">
            <a:avLst/>
          </a:prstGeom>
          <a:noFill/>
          <a:ln>
            <a:noFill/>
          </a:ln>
        </p:spPr>
        <p:txBody>
          <a:bodyPr spcFirstLastPara="1" wrap="square" lIns="91425" tIns="91425" rIns="91425" bIns="91425" anchor="t" anchorCtr="0">
            <a:noAutofit/>
          </a:bodyPr>
          <a:lstStyle/>
          <a:p>
            <a:pPr marL="457200" lvl="0" indent="0" algn="l" rtl="0">
              <a:spcBef>
                <a:spcPts val="1200"/>
              </a:spcBef>
              <a:spcAft>
                <a:spcPts val="0"/>
              </a:spcAft>
              <a:buNone/>
            </a:pPr>
            <a:r>
              <a:rPr lang="en-US" dirty="0">
                <a:solidFill>
                  <a:srgbClr val="FFFFFF"/>
                </a:solidFill>
              </a:rPr>
              <a:t>This chapter helps you create effective lesson plans and a comprehensive syllabus, detailing objectives, content, and activities for each class while fostering a positive learning environment that supports student success.</a:t>
            </a:r>
            <a:endParaRPr dirty="0">
              <a:solidFill>
                <a:srgbClr val="FFFFFF"/>
              </a:solidFill>
            </a:endParaRPr>
          </a:p>
        </p:txBody>
      </p:sp>
      <p:pic>
        <p:nvPicPr>
          <p:cNvPr id="112" name="Google Shape;112;p19"/>
          <p:cNvPicPr preferRelativeResize="0"/>
          <p:nvPr/>
        </p:nvPicPr>
        <p:blipFill>
          <a:blip r:embed="rId3">
            <a:alphaModFix/>
          </a:blip>
          <a:stretch>
            <a:fillRect/>
          </a:stretch>
        </p:blipFill>
        <p:spPr>
          <a:xfrm>
            <a:off x="4974950" y="742950"/>
            <a:ext cx="3657601" cy="36576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p:nvPr/>
        </p:nvSpPr>
        <p:spPr>
          <a:xfrm>
            <a:off x="67925" y="102550"/>
            <a:ext cx="8382000" cy="993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en" sz="1100" b="1">
                <a:solidFill>
                  <a:schemeClr val="lt1"/>
                </a:solidFill>
              </a:rPr>
              <a:t>Developing Effective Lesson Plans</a:t>
            </a:r>
            <a:r>
              <a:rPr lang="en" sz="1100">
                <a:solidFill>
                  <a:schemeClr val="lt1"/>
                </a:solidFill>
              </a:rPr>
              <a:t> (</a:t>
            </a:r>
            <a:r>
              <a:rPr lang="en" sz="1100" u="sng">
                <a:solidFill>
                  <a:schemeClr val="lt1"/>
                </a:solidFill>
                <a:hlinkClick r:id="rId3">
                  <a:extLst>
                    <a:ext uri="{A12FA001-AC4F-418D-AE19-62706E023703}">
                      <ahyp:hlinkClr xmlns:ahyp="http://schemas.microsoft.com/office/drawing/2018/hyperlinkcolor" val="tx"/>
                    </a:ext>
                  </a:extLst>
                </a:hlinkClick>
              </a:rPr>
              <a:t>Section 395.300</a:t>
            </a:r>
            <a:r>
              <a:rPr lang="en" sz="1100">
                <a:solidFill>
                  <a:schemeClr val="lt1"/>
                </a:solidFill>
              </a:rPr>
              <a:t>)</a:t>
            </a:r>
            <a:endParaRPr sz="2100">
              <a:solidFill>
                <a:schemeClr val="lt1"/>
              </a:solidFill>
            </a:endParaRPr>
          </a:p>
        </p:txBody>
      </p:sp>
      <p:sp>
        <p:nvSpPr>
          <p:cNvPr id="118" name="Google Shape;118;p20"/>
          <p:cNvSpPr txBox="1"/>
          <p:nvPr/>
        </p:nvSpPr>
        <p:spPr>
          <a:xfrm>
            <a:off x="0" y="793813"/>
            <a:ext cx="4435500" cy="2268000"/>
          </a:xfrm>
          <a:prstGeom prst="rect">
            <a:avLst/>
          </a:prstGeom>
          <a:noFill/>
          <a:ln>
            <a:noFill/>
          </a:ln>
        </p:spPr>
        <p:txBody>
          <a:bodyPr spcFirstLastPara="1" wrap="square" lIns="91425" tIns="91425" rIns="91425" bIns="91425" anchor="t" anchorCtr="0">
            <a:noAutofit/>
          </a:bodyPr>
          <a:lstStyle/>
          <a:p>
            <a:pPr marL="158750" lvl="0" algn="l" rtl="0">
              <a:lnSpc>
                <a:spcPct val="115000"/>
              </a:lnSpc>
              <a:spcBef>
                <a:spcPts val="0"/>
              </a:spcBef>
              <a:spcAft>
                <a:spcPts val="0"/>
              </a:spcAft>
              <a:buClr>
                <a:srgbClr val="FFFFFF"/>
              </a:buClr>
              <a:buSzPts val="1100"/>
            </a:pPr>
            <a:r>
              <a:rPr lang="en-US" sz="1100" b="1" dirty="0">
                <a:solidFill>
                  <a:srgbClr val="FFFFFF"/>
                </a:solidFill>
              </a:rPr>
              <a:t>Strategies for Effective Lesson Planning</a:t>
            </a:r>
          </a:p>
          <a:p>
            <a:pPr marL="158750" lvl="0" algn="l" rtl="0">
              <a:lnSpc>
                <a:spcPct val="115000"/>
              </a:lnSpc>
              <a:spcBef>
                <a:spcPts val="0"/>
              </a:spcBef>
              <a:spcAft>
                <a:spcPts val="0"/>
              </a:spcAft>
              <a:buClr>
                <a:srgbClr val="FFFFFF"/>
              </a:buClr>
              <a:buSzPts val="1100"/>
            </a:pPr>
            <a:endParaRPr lang="en-US" sz="1100" b="1" dirty="0">
              <a:solidFill>
                <a:srgbClr val="FFFFFF"/>
              </a:solidFill>
            </a:endParaRPr>
          </a:p>
          <a:p>
            <a:pPr marL="457200" lvl="0" indent="-298450" algn="l" rtl="0">
              <a:lnSpc>
                <a:spcPct val="115000"/>
              </a:lnSpc>
              <a:spcBef>
                <a:spcPts val="0"/>
              </a:spcBef>
              <a:spcAft>
                <a:spcPts val="0"/>
              </a:spcAft>
              <a:buClr>
                <a:srgbClr val="FFFFFF"/>
              </a:buClr>
              <a:buSzPts val="1100"/>
              <a:buChar char="➔"/>
            </a:pPr>
            <a:r>
              <a:rPr lang="en-US" sz="1100" dirty="0">
                <a:solidFill>
                  <a:srgbClr val="FFFFFF"/>
                </a:solidFill>
              </a:rPr>
              <a:t> Align lessons with curriculum requirements.- Set clear goals and objectives</a:t>
            </a:r>
          </a:p>
          <a:p>
            <a:pPr marL="457200" lvl="0" indent="-298450" algn="l" rtl="0">
              <a:lnSpc>
                <a:spcPct val="115000"/>
              </a:lnSpc>
              <a:spcBef>
                <a:spcPts val="0"/>
              </a:spcBef>
              <a:spcAft>
                <a:spcPts val="0"/>
              </a:spcAft>
              <a:buClr>
                <a:srgbClr val="FFFFFF"/>
              </a:buClr>
              <a:buSzPts val="1100"/>
              <a:buChar char="➔"/>
            </a:pPr>
            <a:r>
              <a:rPr lang="en-US" sz="1100" dirty="0">
                <a:solidFill>
                  <a:srgbClr val="FFFFFF"/>
                </a:solidFill>
              </a:rPr>
              <a:t>Utilize engaging teaching methods and materials.</a:t>
            </a:r>
          </a:p>
          <a:p>
            <a:pPr marL="457200" lvl="0" indent="-298450" algn="l" rtl="0">
              <a:lnSpc>
                <a:spcPct val="115000"/>
              </a:lnSpc>
              <a:spcBef>
                <a:spcPts val="0"/>
              </a:spcBef>
              <a:spcAft>
                <a:spcPts val="0"/>
              </a:spcAft>
              <a:buClr>
                <a:srgbClr val="FFFFFF"/>
              </a:buClr>
              <a:buSzPts val="1100"/>
              <a:buChar char="➔"/>
            </a:pPr>
            <a:r>
              <a:rPr lang="en-US" sz="1100" dirty="0">
                <a:solidFill>
                  <a:srgbClr val="FFFFFF"/>
                </a:solidFill>
              </a:rPr>
              <a:t>Use a learning management system for better organization.</a:t>
            </a:r>
          </a:p>
          <a:p>
            <a:pPr marL="457200" lvl="0" indent="-298450" algn="l" rtl="0">
              <a:lnSpc>
                <a:spcPct val="115000"/>
              </a:lnSpc>
              <a:spcBef>
                <a:spcPts val="0"/>
              </a:spcBef>
              <a:spcAft>
                <a:spcPts val="0"/>
              </a:spcAft>
              <a:buClr>
                <a:srgbClr val="FFFFFF"/>
              </a:buClr>
              <a:buSzPts val="1100"/>
              <a:buChar char="➔"/>
            </a:pPr>
            <a:r>
              <a:rPr lang="en-US" sz="1100" dirty="0">
                <a:solidFill>
                  <a:srgbClr val="FFFFFF"/>
                </a:solidFill>
              </a:rPr>
              <a:t>Regularly review and update your schedule.</a:t>
            </a:r>
            <a:endParaRPr sz="1100" dirty="0">
              <a:solidFill>
                <a:srgbClr val="FFFFFF"/>
              </a:solidFill>
            </a:endParaRPr>
          </a:p>
          <a:p>
            <a:pPr marL="0" lvl="0" indent="0" algn="l" rtl="0">
              <a:lnSpc>
                <a:spcPct val="115000"/>
              </a:lnSpc>
              <a:spcBef>
                <a:spcPts val="1200"/>
              </a:spcBef>
              <a:spcAft>
                <a:spcPts val="0"/>
              </a:spcAft>
              <a:buNone/>
            </a:pPr>
            <a:r>
              <a:rPr lang="en" sz="1100" dirty="0">
                <a:solidFill>
                  <a:srgbClr val="FFFFFF"/>
                </a:solidFill>
              </a:rPr>
              <a:t> For additional guidance, refer to the provided </a:t>
            </a:r>
            <a:r>
              <a:rPr lang="en" sz="1100" u="sng" dirty="0">
                <a:solidFill>
                  <a:schemeClr val="hlink"/>
                </a:solidFill>
                <a:hlinkClick r:id="rId4"/>
              </a:rPr>
              <a:t>link</a:t>
            </a:r>
            <a:r>
              <a:rPr lang="en" sz="1100" dirty="0">
                <a:solidFill>
                  <a:srgbClr val="FFFFFF"/>
                </a:solidFill>
              </a:rPr>
              <a:t> on lesson planning.</a:t>
            </a:r>
            <a:endParaRPr sz="1100" dirty="0">
              <a:solidFill>
                <a:srgbClr val="FFFFFF"/>
              </a:solidFill>
            </a:endParaRPr>
          </a:p>
          <a:p>
            <a:pPr marL="457200" lvl="0" indent="0" algn="l" rtl="0">
              <a:spcBef>
                <a:spcPts val="1200"/>
              </a:spcBef>
              <a:spcAft>
                <a:spcPts val="0"/>
              </a:spcAft>
              <a:buNone/>
            </a:pPr>
            <a:endParaRPr sz="1800" dirty="0">
              <a:solidFill>
                <a:srgbClr val="FFFFFF"/>
              </a:solidFill>
            </a:endParaRPr>
          </a:p>
        </p:txBody>
      </p:sp>
      <p:sp>
        <p:nvSpPr>
          <p:cNvPr id="119" name="Google Shape;119;p20"/>
          <p:cNvSpPr txBox="1"/>
          <p:nvPr/>
        </p:nvSpPr>
        <p:spPr>
          <a:xfrm>
            <a:off x="3168575" y="3863050"/>
            <a:ext cx="6000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latin typeface="Playfair Display"/>
              <a:ea typeface="Playfair Display"/>
              <a:cs typeface="Playfair Display"/>
              <a:sym typeface="Playfair Display"/>
            </a:endParaRPr>
          </a:p>
        </p:txBody>
      </p:sp>
      <p:sp>
        <p:nvSpPr>
          <p:cNvPr id="121" name="Google Shape;121;p20"/>
          <p:cNvSpPr txBox="1"/>
          <p:nvPr/>
        </p:nvSpPr>
        <p:spPr>
          <a:xfrm>
            <a:off x="4629725" y="637775"/>
            <a:ext cx="4130700" cy="3638658"/>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2"/>
              </a:buClr>
              <a:buSzPts val="1100"/>
              <a:buFont typeface="Arial"/>
              <a:buNone/>
            </a:pPr>
            <a:r>
              <a:rPr lang="en-US" sz="1100" b="1" dirty="0">
                <a:solidFill>
                  <a:schemeClr val="lt1"/>
                </a:solidFill>
              </a:rPr>
              <a:t>Syllabus Importance &amp; Key Components</a:t>
            </a:r>
          </a:p>
          <a:p>
            <a:pPr marL="0" lvl="0" indent="0" algn="l" rtl="0">
              <a:lnSpc>
                <a:spcPct val="115000"/>
              </a:lnSpc>
              <a:spcBef>
                <a:spcPts val="1200"/>
              </a:spcBef>
              <a:spcAft>
                <a:spcPts val="0"/>
              </a:spcAft>
              <a:buClr>
                <a:schemeClr val="dk2"/>
              </a:buClr>
              <a:buSzPts val="1100"/>
              <a:buFont typeface="Arial"/>
              <a:buNone/>
            </a:pPr>
            <a:r>
              <a:rPr lang="en-US" sz="1100" dirty="0">
                <a:solidFill>
                  <a:schemeClr val="lt1"/>
                </a:solidFill>
              </a:rPr>
              <a:t>A </a:t>
            </a:r>
            <a:r>
              <a:rPr lang="en-US" sz="1100" b="1" dirty="0">
                <a:solidFill>
                  <a:schemeClr val="lt1"/>
                </a:solidFill>
              </a:rPr>
              <a:t>syllabus</a:t>
            </a:r>
            <a:r>
              <a:rPr lang="en-US" sz="1100" dirty="0">
                <a:solidFill>
                  <a:schemeClr val="lt1"/>
                </a:solidFill>
              </a:rPr>
              <a:t> provides structure, sets expectations, and keeps students and instructors on track.</a:t>
            </a:r>
          </a:p>
          <a:p>
            <a:pPr marL="0" lvl="0" indent="0" algn="l" rtl="0">
              <a:lnSpc>
                <a:spcPct val="115000"/>
              </a:lnSpc>
              <a:spcBef>
                <a:spcPts val="1200"/>
              </a:spcBef>
              <a:spcAft>
                <a:spcPts val="0"/>
              </a:spcAft>
              <a:buClr>
                <a:schemeClr val="dk2"/>
              </a:buClr>
              <a:buSzPts val="1100"/>
              <a:buFont typeface="Arial"/>
              <a:buNone/>
            </a:pPr>
            <a:r>
              <a:rPr lang="en-US" sz="1100" b="1" dirty="0">
                <a:solidFill>
                  <a:schemeClr val="lt1"/>
                </a:solidFill>
              </a:rPr>
              <a:t>What to Include:</a:t>
            </a:r>
          </a:p>
          <a:p>
            <a:pPr marL="457200" lvl="0" indent="-298450" algn="l" rtl="0">
              <a:lnSpc>
                <a:spcPct val="115000"/>
              </a:lnSpc>
              <a:spcBef>
                <a:spcPts val="1200"/>
              </a:spcBef>
              <a:spcAft>
                <a:spcPts val="0"/>
              </a:spcAft>
              <a:buClr>
                <a:schemeClr val="lt1"/>
              </a:buClr>
              <a:buSzPct val="110000"/>
              <a:buFont typeface="Arial" panose="020B0604020202020204" pitchFamily="34" charset="0"/>
              <a:buChar char="→"/>
            </a:pPr>
            <a:r>
              <a:rPr lang="en-US" sz="1100" b="1" dirty="0">
                <a:solidFill>
                  <a:schemeClr val="lt1"/>
                </a:solidFill>
              </a:rPr>
              <a:t>Course Info:</a:t>
            </a:r>
            <a:r>
              <a:rPr lang="en-US" sz="1100" dirty="0">
                <a:solidFill>
                  <a:schemeClr val="lt1"/>
                </a:solidFill>
              </a:rPr>
              <a:t> Title, instructor, contact, schedule.</a:t>
            </a:r>
          </a:p>
          <a:p>
            <a:pPr marL="457200" lvl="0" indent="-298450" algn="l" rtl="0">
              <a:lnSpc>
                <a:spcPct val="115000"/>
              </a:lnSpc>
              <a:spcBef>
                <a:spcPts val="0"/>
              </a:spcBef>
              <a:spcAft>
                <a:spcPts val="0"/>
              </a:spcAft>
              <a:buClr>
                <a:schemeClr val="lt1"/>
              </a:buClr>
              <a:buSzPct val="110000"/>
              <a:buFont typeface="Arial" panose="020B0604020202020204" pitchFamily="34" charset="0"/>
              <a:buChar char="→"/>
            </a:pPr>
            <a:r>
              <a:rPr lang="en-US" sz="1100" b="1" dirty="0">
                <a:solidFill>
                  <a:schemeClr val="lt1"/>
                </a:solidFill>
              </a:rPr>
              <a:t>Description:</a:t>
            </a:r>
            <a:r>
              <a:rPr lang="en-US" sz="1100" dirty="0">
                <a:solidFill>
                  <a:schemeClr val="lt1"/>
                </a:solidFill>
              </a:rPr>
              <a:t> Course overview and objectives.</a:t>
            </a:r>
          </a:p>
          <a:p>
            <a:pPr marL="457200" lvl="0" indent="-298450" algn="l" rtl="0">
              <a:lnSpc>
                <a:spcPct val="115000"/>
              </a:lnSpc>
              <a:spcBef>
                <a:spcPts val="0"/>
              </a:spcBef>
              <a:spcAft>
                <a:spcPts val="0"/>
              </a:spcAft>
              <a:buClr>
                <a:schemeClr val="lt1"/>
              </a:buClr>
              <a:buSzPct val="110000"/>
              <a:buFont typeface="Arial" panose="020B0604020202020204" pitchFamily="34" charset="0"/>
              <a:buChar char="→"/>
            </a:pPr>
            <a:r>
              <a:rPr lang="en-US" sz="1100" b="1" dirty="0">
                <a:solidFill>
                  <a:schemeClr val="lt1"/>
                </a:solidFill>
              </a:rPr>
              <a:t>Learning Outcomes:</a:t>
            </a:r>
            <a:r>
              <a:rPr lang="en-US" sz="1100" dirty="0">
                <a:solidFill>
                  <a:schemeClr val="lt1"/>
                </a:solidFill>
              </a:rPr>
              <a:t> Expected skills/knowledge.</a:t>
            </a:r>
          </a:p>
          <a:p>
            <a:pPr marL="457200" lvl="0" indent="-298450" algn="l" rtl="0">
              <a:lnSpc>
                <a:spcPct val="115000"/>
              </a:lnSpc>
              <a:spcBef>
                <a:spcPts val="0"/>
              </a:spcBef>
              <a:spcAft>
                <a:spcPts val="0"/>
              </a:spcAft>
              <a:buClr>
                <a:schemeClr val="lt1"/>
              </a:buClr>
              <a:buSzPct val="110000"/>
              <a:buFont typeface="Arial" panose="020B0604020202020204" pitchFamily="34" charset="0"/>
              <a:buChar char="→"/>
            </a:pPr>
            <a:r>
              <a:rPr lang="en-US" sz="1100" b="1" dirty="0">
                <a:solidFill>
                  <a:schemeClr val="lt1"/>
                </a:solidFill>
              </a:rPr>
              <a:t>Materials:</a:t>
            </a:r>
            <a:r>
              <a:rPr lang="en-US" sz="1100" dirty="0">
                <a:solidFill>
                  <a:schemeClr val="lt1"/>
                </a:solidFill>
              </a:rPr>
              <a:t> Required textbooks/resources.</a:t>
            </a:r>
          </a:p>
          <a:p>
            <a:pPr marL="457200" lvl="0" indent="-298450" algn="l" rtl="0">
              <a:lnSpc>
                <a:spcPct val="115000"/>
              </a:lnSpc>
              <a:spcBef>
                <a:spcPts val="0"/>
              </a:spcBef>
              <a:spcAft>
                <a:spcPts val="0"/>
              </a:spcAft>
              <a:buClr>
                <a:schemeClr val="lt1"/>
              </a:buClr>
              <a:buSzPct val="110000"/>
              <a:buFont typeface="Arial" panose="020B0604020202020204" pitchFamily="34" charset="0"/>
              <a:buChar char="→"/>
            </a:pPr>
            <a:r>
              <a:rPr lang="en-US" sz="1100" b="1" dirty="0">
                <a:solidFill>
                  <a:schemeClr val="lt1"/>
                </a:solidFill>
              </a:rPr>
              <a:t>Schedule:</a:t>
            </a:r>
            <a:r>
              <a:rPr lang="en-US" sz="1100" dirty="0">
                <a:solidFill>
                  <a:schemeClr val="lt1"/>
                </a:solidFill>
              </a:rPr>
              <a:t> Topics, readings, deadlines.</a:t>
            </a:r>
          </a:p>
          <a:p>
            <a:pPr marL="457200" lvl="0" indent="-298450" algn="l" rtl="0">
              <a:lnSpc>
                <a:spcPct val="115000"/>
              </a:lnSpc>
              <a:spcBef>
                <a:spcPts val="0"/>
              </a:spcBef>
              <a:spcAft>
                <a:spcPts val="0"/>
              </a:spcAft>
              <a:buClr>
                <a:schemeClr val="lt1"/>
              </a:buClr>
              <a:buSzPct val="110000"/>
              <a:buFont typeface="Arial" panose="020B0604020202020204" pitchFamily="34" charset="0"/>
              <a:buChar char="→"/>
            </a:pPr>
            <a:r>
              <a:rPr lang="en-US" sz="1100" b="1" dirty="0">
                <a:solidFill>
                  <a:schemeClr val="lt1"/>
                </a:solidFill>
              </a:rPr>
              <a:t>Grading:</a:t>
            </a:r>
            <a:r>
              <a:rPr lang="en-US" sz="1100" dirty="0">
                <a:solidFill>
                  <a:schemeClr val="lt1"/>
                </a:solidFill>
              </a:rPr>
              <a:t> Assessment breakdown and scale.</a:t>
            </a:r>
          </a:p>
          <a:p>
            <a:pPr marL="457200" lvl="0" indent="-298450" algn="l" rtl="0">
              <a:lnSpc>
                <a:spcPct val="115000"/>
              </a:lnSpc>
              <a:spcBef>
                <a:spcPts val="0"/>
              </a:spcBef>
              <a:spcAft>
                <a:spcPts val="0"/>
              </a:spcAft>
              <a:buClr>
                <a:schemeClr val="lt1"/>
              </a:buClr>
              <a:buSzPct val="110000"/>
              <a:buFont typeface="Arial" panose="020B0604020202020204" pitchFamily="34" charset="0"/>
              <a:buChar char="→"/>
            </a:pPr>
            <a:r>
              <a:rPr lang="en-US" sz="1100" b="1" dirty="0">
                <a:solidFill>
                  <a:schemeClr val="lt1"/>
                </a:solidFill>
              </a:rPr>
              <a:t>Policies:</a:t>
            </a:r>
            <a:r>
              <a:rPr lang="en-US" sz="1100" dirty="0">
                <a:solidFill>
                  <a:schemeClr val="lt1"/>
                </a:solidFill>
              </a:rPr>
              <a:t> Attendance, participation, and conduct.</a:t>
            </a:r>
          </a:p>
          <a:p>
            <a:pPr marL="457200" lvl="0" indent="-298450" algn="l" rtl="0">
              <a:lnSpc>
                <a:spcPct val="115000"/>
              </a:lnSpc>
              <a:spcBef>
                <a:spcPts val="0"/>
              </a:spcBef>
              <a:spcAft>
                <a:spcPts val="0"/>
              </a:spcAft>
              <a:buClr>
                <a:schemeClr val="lt1"/>
              </a:buClr>
              <a:buSzPct val="110000"/>
              <a:buFont typeface="Arial" panose="020B0604020202020204" pitchFamily="34" charset="0"/>
              <a:buChar char="→"/>
            </a:pPr>
            <a:r>
              <a:rPr lang="en-US" sz="1100" b="1" dirty="0">
                <a:solidFill>
                  <a:schemeClr val="lt1"/>
                </a:solidFill>
              </a:rPr>
              <a:t>Support:</a:t>
            </a:r>
            <a:r>
              <a:rPr lang="en-US" sz="1100" dirty="0">
                <a:solidFill>
                  <a:schemeClr val="lt1"/>
                </a:solidFill>
              </a:rPr>
              <a:t> Academic resources.</a:t>
            </a:r>
          </a:p>
          <a:p>
            <a:pPr marL="457200" lvl="0" indent="-298450" algn="l" rtl="0">
              <a:lnSpc>
                <a:spcPct val="115000"/>
              </a:lnSpc>
              <a:spcBef>
                <a:spcPts val="0"/>
              </a:spcBef>
              <a:spcAft>
                <a:spcPts val="0"/>
              </a:spcAft>
              <a:buClr>
                <a:schemeClr val="lt1"/>
              </a:buClr>
              <a:buSzPct val="110000"/>
              <a:buFont typeface="Arial" panose="020B0604020202020204" pitchFamily="34" charset="0"/>
              <a:buChar char="→"/>
            </a:pPr>
            <a:r>
              <a:rPr lang="en-US" sz="1100" b="1" dirty="0">
                <a:solidFill>
                  <a:schemeClr val="lt1"/>
                </a:solidFill>
              </a:rPr>
              <a:t>Accommodations:</a:t>
            </a:r>
            <a:r>
              <a:rPr lang="en-US" sz="1100" dirty="0">
                <a:solidFill>
                  <a:schemeClr val="lt1"/>
                </a:solidFill>
              </a:rPr>
              <a:t> Disability support.</a:t>
            </a:r>
          </a:p>
          <a:p>
            <a:pPr marL="0" lvl="0" indent="0" algn="l" rtl="0">
              <a:spcBef>
                <a:spcPts val="1200"/>
              </a:spcBef>
              <a:spcAft>
                <a:spcPts val="0"/>
              </a:spcAft>
              <a:buNone/>
            </a:pPr>
            <a:endParaRPr sz="1000" dirty="0">
              <a:solidFill>
                <a:schemeClr val="dk2"/>
              </a:solidFill>
              <a:latin typeface="Playfair Display"/>
              <a:ea typeface="Playfair Display"/>
              <a:cs typeface="Playfair Display"/>
              <a:sym typeface="Playfair Display"/>
            </a:endParaRPr>
          </a:p>
        </p:txBody>
      </p:sp>
      <p:pic>
        <p:nvPicPr>
          <p:cNvPr id="123" name="Google Shape;123;p20"/>
          <p:cNvPicPr preferRelativeResize="0"/>
          <p:nvPr/>
        </p:nvPicPr>
        <p:blipFill>
          <a:blip r:embed="rId5">
            <a:alphaModFix/>
          </a:blip>
          <a:stretch>
            <a:fillRect/>
          </a:stretch>
        </p:blipFill>
        <p:spPr>
          <a:xfrm>
            <a:off x="889775" y="3206512"/>
            <a:ext cx="3009375" cy="1313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1"/>
          <p:cNvSpPr txBox="1"/>
          <p:nvPr/>
        </p:nvSpPr>
        <p:spPr>
          <a:xfrm>
            <a:off x="162750" y="217000"/>
            <a:ext cx="6250200" cy="801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a:solidFill>
                  <a:schemeClr val="lt1"/>
                </a:solidFill>
              </a:rPr>
              <a:t>Topic 4 </a:t>
            </a:r>
            <a:endParaRPr>
              <a:solidFill>
                <a:schemeClr val="lt1"/>
              </a:solidFill>
            </a:endParaRPr>
          </a:p>
          <a:p>
            <a:pPr marL="0" lvl="0" indent="0" algn="l" rtl="0">
              <a:lnSpc>
                <a:spcPct val="115000"/>
              </a:lnSpc>
              <a:spcBef>
                <a:spcPts val="1200"/>
              </a:spcBef>
              <a:spcAft>
                <a:spcPts val="1200"/>
              </a:spcAft>
              <a:buClr>
                <a:schemeClr val="dk2"/>
              </a:buClr>
              <a:buSzPts val="1100"/>
              <a:buFont typeface="Arial"/>
              <a:buNone/>
            </a:pPr>
            <a:r>
              <a:rPr lang="en">
                <a:solidFill>
                  <a:schemeClr val="lt1"/>
                </a:solidFill>
              </a:rPr>
              <a:t>Building a Conducive Classroom &amp; Learning Environment</a:t>
            </a:r>
            <a:endParaRPr>
              <a:solidFill>
                <a:schemeClr val="lt1"/>
              </a:solidFill>
            </a:endParaRPr>
          </a:p>
        </p:txBody>
      </p:sp>
      <p:sp>
        <p:nvSpPr>
          <p:cNvPr id="129" name="Google Shape;129;p21"/>
          <p:cNvSpPr txBox="1"/>
          <p:nvPr/>
        </p:nvSpPr>
        <p:spPr>
          <a:xfrm>
            <a:off x="225701" y="1470966"/>
            <a:ext cx="4264500" cy="1631185"/>
          </a:xfrm>
          <a:prstGeom prst="rect">
            <a:avLst/>
          </a:prstGeom>
          <a:noFill/>
          <a:ln>
            <a:noFill/>
          </a:ln>
        </p:spPr>
        <p:txBody>
          <a:bodyPr spcFirstLastPara="1" wrap="square" lIns="91425" tIns="91425" rIns="91425" bIns="91425" anchor="t" anchorCtr="0">
            <a:spAutoFit/>
          </a:bodyPr>
          <a:lstStyle/>
          <a:p>
            <a:pPr marL="0" lvl="0" indent="0" algn="l" rtl="0">
              <a:spcBef>
                <a:spcPts val="1200"/>
              </a:spcBef>
              <a:spcAft>
                <a:spcPts val="0"/>
              </a:spcAft>
              <a:buNone/>
            </a:pPr>
            <a:r>
              <a:rPr lang="en-US" sz="1200" dirty="0">
                <a:solidFill>
                  <a:schemeClr val="lt1"/>
                </a:solidFill>
                <a:latin typeface="+mj-lt"/>
                <a:ea typeface="Playfair Display"/>
                <a:cs typeface="Playfair Display"/>
                <a:sym typeface="Playfair Display"/>
              </a:rPr>
              <a:t>To create a productive learning environment, it is essential to set clear expectations, encourage student engagement, and offer continuous support. This section highlights important strategies for establishing a positive classroom atmosphere, increasing student participation, and ensuring that all students—especially those who may be facing challenges—have the necessary resources to succeed.</a:t>
            </a:r>
            <a:endParaRPr sz="1200" dirty="0">
              <a:solidFill>
                <a:schemeClr val="lt1"/>
              </a:solidFill>
              <a:latin typeface="+mj-lt"/>
              <a:ea typeface="Playfair Display"/>
              <a:cs typeface="Playfair Display"/>
              <a:sym typeface="Playfair Display"/>
            </a:endParaRPr>
          </a:p>
        </p:txBody>
      </p:sp>
      <p:sp>
        <p:nvSpPr>
          <p:cNvPr id="130" name="Google Shape;130;p21"/>
          <p:cNvSpPr txBox="1"/>
          <p:nvPr/>
        </p:nvSpPr>
        <p:spPr>
          <a:xfrm>
            <a:off x="4123475" y="3906450"/>
            <a:ext cx="5046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latin typeface="Playfair Display"/>
              <a:ea typeface="Playfair Display"/>
              <a:cs typeface="Playfair Display"/>
              <a:sym typeface="Playfair Display"/>
            </a:endParaRPr>
          </a:p>
        </p:txBody>
      </p:sp>
      <p:pic>
        <p:nvPicPr>
          <p:cNvPr id="131" name="Google Shape;131;p21"/>
          <p:cNvPicPr preferRelativeResize="0"/>
          <p:nvPr/>
        </p:nvPicPr>
        <p:blipFill>
          <a:blip r:embed="rId3">
            <a:alphaModFix/>
          </a:blip>
          <a:stretch>
            <a:fillRect/>
          </a:stretch>
        </p:blipFill>
        <p:spPr>
          <a:xfrm>
            <a:off x="4572000" y="1232988"/>
            <a:ext cx="4346299" cy="2459375"/>
          </a:xfrm>
          <a:prstGeom prst="rect">
            <a:avLst/>
          </a:prstGeom>
          <a:noFill/>
          <a:ln>
            <a:noFill/>
          </a:ln>
        </p:spPr>
      </p:pic>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1116</Words>
  <Application>Microsoft Office PowerPoint</Application>
  <PresentationFormat>On-screen Show (16:9)</PresentationFormat>
  <Paragraphs>104</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Playfair Display</vt:lpstr>
      <vt:lpstr>Arial</vt:lpstr>
      <vt:lpstr>Montserrat</vt:lpstr>
      <vt:lpstr>Oswald</vt:lpstr>
      <vt:lpstr>Pop</vt:lpstr>
      <vt:lpstr>CNA Instructor  Quick-Start Guide</vt:lpstr>
      <vt:lpstr>Disclaimer By providing links to other sites Southern Illinois University Nurse Aide Testing (SIUC NAT) and the Illinois Department of Public Health (IDPH) do not guarantee, approve, or endorse the information or products available on these sites.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Pavlick, Angela</cp:lastModifiedBy>
  <cp:revision>4</cp:revision>
  <dcterms:modified xsi:type="dcterms:W3CDTF">2025-04-01T16:22:35Z</dcterms:modified>
</cp:coreProperties>
</file>